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68" r:id="rId15"/>
    <p:sldId id="269" r:id="rId16"/>
    <p:sldId id="270" r:id="rId17"/>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09/01/2020</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en-US" sz="2400" b="1" spc="-5" dirty="0" smtClean="0">
                <a:latin typeface="Times New Roman"/>
                <a:cs typeface="Times New Roman"/>
              </a:rPr>
              <a:t>2020</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err="1">
                <a:latin typeface="Times New Roman"/>
                <a:cs typeface="Times New Roman"/>
              </a:rPr>
              <a:t>toán</a:t>
            </a:r>
            <a:r>
              <a:rPr sz="2500" b="1" spc="-5" dirty="0">
                <a:latin typeface="Times New Roman"/>
                <a:cs typeface="Times New Roman"/>
              </a:rPr>
              <a:t> </a:t>
            </a:r>
            <a:r>
              <a:rPr sz="2500" b="1" spc="-5" dirty="0" smtClean="0">
                <a:latin typeface="Times New Roman"/>
                <a:cs typeface="Times New Roman"/>
              </a:rPr>
              <a:t>HĐND </a:t>
            </a:r>
            <a:r>
              <a:rPr lang="en-US" sz="2500" b="1" spc="-5" dirty="0" err="1" smtClean="0">
                <a:latin typeface="Times New Roman"/>
                <a:cs typeface="Times New Roman"/>
              </a:rPr>
              <a:t>tỉnh</a:t>
            </a:r>
            <a:r>
              <a:rPr lang="en-US" sz="2500" b="1" spc="-5" dirty="0" smtClean="0">
                <a:latin typeface="Times New Roman"/>
                <a:cs typeface="Times New Roman"/>
              </a:rPr>
              <a:t> </a:t>
            </a:r>
            <a:r>
              <a:rPr lang="en-US" sz="2500" b="1" spc="-5" dirty="0" err="1" smtClean="0">
                <a:latin typeface="Times New Roman"/>
                <a:cs typeface="Times New Roman"/>
              </a:rPr>
              <a:t>quyết</a:t>
            </a:r>
            <a:r>
              <a:rPr lang="en-US" sz="2500" b="1" spc="-5" dirty="0" smtClean="0">
                <a:latin typeface="Times New Roman"/>
                <a:cs typeface="Times New Roman"/>
              </a:rPr>
              <a:t> </a:t>
            </a:r>
            <a:r>
              <a:rPr lang="en-US" sz="2500" b="1" spc="-5" dirty="0" err="1" smtClean="0">
                <a:latin typeface="Times New Roman"/>
                <a:cs typeface="Times New Roman"/>
              </a:rPr>
              <a:t>định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sz="2000" i="1" spc="5" dirty="0" smtClean="0">
                <a:latin typeface="Times New Roman"/>
                <a:cs typeface="Times New Roman"/>
              </a:rPr>
              <a:t>201</a:t>
            </a:r>
            <a:r>
              <a:rPr lang="en-US" sz="2000" i="1" spc="5" dirty="0" smtClean="0">
                <a:latin typeface="Times New Roman"/>
                <a:cs typeface="Times New Roman"/>
              </a:rPr>
              <a:t>9</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1846659"/>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smtClean="0"/>
              <a:t>Dự</a:t>
            </a:r>
            <a:r>
              <a:rPr lang="en-US" dirty="0" smtClean="0"/>
              <a:t> </a:t>
            </a:r>
            <a:r>
              <a:rPr lang="en-US" dirty="0" err="1" smtClean="0"/>
              <a:t>toán</a:t>
            </a:r>
            <a:r>
              <a:rPr lang="en-US" dirty="0" smtClean="0"/>
              <a:t> chi </a:t>
            </a:r>
            <a:r>
              <a:rPr lang="en-US" dirty="0" err="1" smtClean="0"/>
              <a:t>là</a:t>
            </a:r>
            <a:r>
              <a:rPr lang="en-US" dirty="0" smtClean="0"/>
              <a:t> 5.046 </a:t>
            </a:r>
            <a:r>
              <a:rPr lang="en-US" dirty="0" err="1" smtClean="0"/>
              <a:t>tỷ</a:t>
            </a:r>
            <a:r>
              <a:rPr lang="en-US" dirty="0" smtClean="0"/>
              <a:t> </a:t>
            </a:r>
            <a:r>
              <a:rPr lang="en-US" dirty="0" err="1" smtClean="0"/>
              <a:t>đồng</a:t>
            </a:r>
            <a:r>
              <a:rPr lang="en-US" dirty="0" smtClean="0"/>
              <a:t>, </a:t>
            </a:r>
            <a:r>
              <a:rPr lang="en-US" dirty="0" err="1" smtClean="0"/>
              <a:t>tăng</a:t>
            </a:r>
            <a:r>
              <a:rPr lang="en-US" dirty="0" smtClean="0"/>
              <a:t> 10% so </a:t>
            </a:r>
            <a:r>
              <a:rPr lang="en-US" dirty="0" err="1" smtClean="0"/>
              <a:t>với</a:t>
            </a:r>
            <a:r>
              <a:rPr lang="en-US" dirty="0" smtClean="0"/>
              <a:t> </a:t>
            </a:r>
            <a:r>
              <a:rPr lang="en-US" dirty="0" err="1" smtClean="0"/>
              <a:t>dự</a:t>
            </a:r>
            <a:r>
              <a:rPr lang="en-US" dirty="0" smtClean="0"/>
              <a:t> </a:t>
            </a:r>
            <a:r>
              <a:rPr lang="en-US" dirty="0" err="1" smtClean="0"/>
              <a:t>toán</a:t>
            </a:r>
            <a:r>
              <a:rPr lang="en-US" dirty="0" smtClean="0"/>
              <a:t> </a:t>
            </a:r>
            <a:r>
              <a:rPr lang="en-US" dirty="0" err="1" smtClean="0"/>
              <a:t>năm</a:t>
            </a:r>
            <a:r>
              <a:rPr lang="en-US" dirty="0" smtClean="0"/>
              <a:t> 2019. </a:t>
            </a:r>
            <a:r>
              <a:rPr lang="en-US" dirty="0" err="1" smtClean="0"/>
              <a:t>Đảm</a:t>
            </a:r>
            <a:r>
              <a:rPr lang="en-US" dirty="0" smtClean="0"/>
              <a:t> </a:t>
            </a:r>
            <a:r>
              <a:rPr lang="en-US" dirty="0" err="1" smtClean="0"/>
              <a:t>bảo</a:t>
            </a:r>
            <a:r>
              <a:rPr lang="en-US" dirty="0" smtClean="0"/>
              <a:t> </a:t>
            </a:r>
            <a:r>
              <a:rPr lang="en-US" dirty="0" err="1" smtClean="0"/>
              <a:t>các</a:t>
            </a:r>
            <a:r>
              <a:rPr lang="en-US" dirty="0" smtClean="0"/>
              <a:t> </a:t>
            </a:r>
            <a:r>
              <a:rPr lang="en-US" dirty="0" err="1" smtClean="0"/>
              <a:t>nhiệm</a:t>
            </a:r>
            <a:r>
              <a:rPr lang="en-US" dirty="0" smtClean="0"/>
              <a:t> </a:t>
            </a:r>
            <a:r>
              <a:rPr lang="en-US" dirty="0" err="1" smtClean="0"/>
              <a:t>vụ</a:t>
            </a:r>
            <a:r>
              <a:rPr lang="en-US" dirty="0" smtClean="0"/>
              <a:t> chi </a:t>
            </a:r>
            <a:r>
              <a:rPr lang="en-US" dirty="0" err="1" smtClean="0"/>
              <a:t>được</a:t>
            </a:r>
            <a:r>
              <a:rPr lang="en-US" dirty="0" smtClean="0"/>
              <a:t> </a:t>
            </a:r>
            <a:r>
              <a:rPr lang="en-US" dirty="0" err="1" smtClean="0"/>
              <a:t>tính</a:t>
            </a:r>
            <a:r>
              <a:rPr lang="en-US" dirty="0" smtClean="0"/>
              <a:t> </a:t>
            </a:r>
            <a:r>
              <a:rPr lang="en-US" dirty="0" err="1" smtClean="0"/>
              <a:t>theo</a:t>
            </a:r>
            <a:r>
              <a:rPr lang="en-US" dirty="0" smtClean="0"/>
              <a:t> </a:t>
            </a:r>
            <a:r>
              <a:rPr lang="en-US" dirty="0" err="1" smtClean="0"/>
              <a:t>định</a:t>
            </a:r>
            <a:r>
              <a:rPr lang="en-US" dirty="0" smtClean="0"/>
              <a:t> </a:t>
            </a:r>
            <a:r>
              <a:rPr lang="en-US" dirty="0" err="1" smtClean="0"/>
              <a:t>mức</a:t>
            </a:r>
            <a:r>
              <a:rPr lang="en-US" dirty="0" smtClean="0"/>
              <a:t> </a:t>
            </a:r>
            <a:r>
              <a:rPr lang="en-US" dirty="0" err="1" smtClean="0"/>
              <a:t>phân</a:t>
            </a:r>
            <a:r>
              <a:rPr lang="en-US" dirty="0" smtClean="0"/>
              <a:t> </a:t>
            </a:r>
            <a:r>
              <a:rPr lang="en-US" dirty="0" err="1" smtClean="0"/>
              <a:t>bổ</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và</a:t>
            </a:r>
            <a:r>
              <a:rPr lang="en-US" dirty="0" smtClean="0"/>
              <a:t> </a:t>
            </a:r>
            <a:r>
              <a:rPr lang="en-US" dirty="0" err="1" smtClean="0"/>
              <a:t>các</a:t>
            </a:r>
            <a:r>
              <a:rPr lang="en-US" dirty="0" smtClean="0"/>
              <a:t> </a:t>
            </a:r>
            <a:r>
              <a:rPr lang="en-US" dirty="0" err="1" smtClean="0"/>
              <a:t>chế</a:t>
            </a:r>
            <a:r>
              <a:rPr lang="en-US" dirty="0" smtClean="0"/>
              <a:t> </a:t>
            </a:r>
            <a:r>
              <a:rPr lang="en-US" dirty="0" err="1" smtClean="0"/>
              <a:t>độ</a:t>
            </a:r>
            <a:r>
              <a:rPr lang="en-US" dirty="0" smtClean="0"/>
              <a:t> </a:t>
            </a:r>
            <a:r>
              <a:rPr lang="en-US" dirty="0" err="1" smtClean="0"/>
              <a:t>chính</a:t>
            </a:r>
            <a:r>
              <a:rPr lang="en-US" dirty="0" smtClean="0"/>
              <a:t> </a:t>
            </a:r>
            <a:r>
              <a:rPr lang="en-US" dirty="0" err="1" smtClean="0"/>
              <a:t>sách</a:t>
            </a:r>
            <a:r>
              <a:rPr lang="en-US" dirty="0" smtClean="0"/>
              <a:t> </a:t>
            </a:r>
            <a:r>
              <a:rPr lang="en-US" dirty="0" err="1" smtClean="0"/>
              <a:t>về</a:t>
            </a:r>
            <a:r>
              <a:rPr lang="en-US" dirty="0" smtClean="0"/>
              <a:t> </a:t>
            </a:r>
            <a:r>
              <a:rPr lang="en-US" dirty="0" err="1" smtClean="0"/>
              <a:t>giáo</a:t>
            </a:r>
            <a:r>
              <a:rPr lang="en-US" dirty="0" smtClean="0"/>
              <a:t> </a:t>
            </a:r>
            <a:r>
              <a:rPr lang="en-US" dirty="0" err="1" smtClean="0"/>
              <a:t>dục</a:t>
            </a:r>
            <a:r>
              <a:rPr lang="en-US" dirty="0" smtClean="0"/>
              <a:t> </a:t>
            </a:r>
            <a:r>
              <a:rPr lang="en-US" dirty="0" err="1" smtClean="0"/>
              <a:t>và</a:t>
            </a:r>
            <a:r>
              <a:rPr lang="en-US" dirty="0" smtClean="0"/>
              <a:t> </a:t>
            </a:r>
            <a:r>
              <a:rPr lang="en-US" dirty="0" err="1" smtClean="0"/>
              <a:t>đào</a:t>
            </a:r>
            <a:r>
              <a:rPr lang="en-US" dirty="0" smtClean="0"/>
              <a:t> </a:t>
            </a:r>
            <a:r>
              <a:rPr lang="en-US" dirty="0" err="1" smtClean="0"/>
              <a:t>tạo</a:t>
            </a:r>
            <a:r>
              <a:rPr lang="en-US" dirty="0" smtClean="0"/>
              <a:t>: </a:t>
            </a:r>
            <a:r>
              <a:rPr lang="en-US" dirty="0" err="1" smtClean="0"/>
              <a:t>Hỗ</a:t>
            </a:r>
            <a:r>
              <a:rPr lang="en-US" dirty="0" smtClean="0"/>
              <a:t> </a:t>
            </a:r>
            <a:r>
              <a:rPr lang="en-US" dirty="0" err="1" smtClean="0"/>
              <a:t>trợ</a:t>
            </a:r>
            <a:r>
              <a:rPr lang="en-US" dirty="0" smtClean="0"/>
              <a:t> chi </a:t>
            </a:r>
            <a:r>
              <a:rPr lang="en-US" dirty="0" err="1" smtClean="0"/>
              <a:t>phí</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theo</a:t>
            </a:r>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86/2015/NĐ-CP, </a:t>
            </a:r>
            <a:r>
              <a:rPr lang="en-US" dirty="0" err="1" smtClean="0"/>
              <a:t>hỗ</a:t>
            </a:r>
            <a:r>
              <a:rPr lang="en-US" dirty="0" smtClean="0"/>
              <a:t> </a:t>
            </a:r>
            <a:r>
              <a:rPr lang="en-US" dirty="0" err="1" smtClean="0"/>
              <a:t>trợ</a:t>
            </a:r>
            <a:r>
              <a:rPr lang="en-US" dirty="0" smtClean="0"/>
              <a:t> </a:t>
            </a:r>
            <a:r>
              <a:rPr lang="en-US" dirty="0" err="1" smtClean="0"/>
              <a:t>cho</a:t>
            </a:r>
            <a:r>
              <a:rPr lang="en-US" dirty="0" smtClean="0"/>
              <a:t> </a:t>
            </a:r>
            <a:r>
              <a:rPr lang="en-US" dirty="0" err="1" smtClean="0"/>
              <a:t>học</a:t>
            </a:r>
            <a:r>
              <a:rPr lang="en-US" dirty="0" smtClean="0"/>
              <a:t> </a:t>
            </a:r>
            <a:r>
              <a:rPr lang="en-US" dirty="0" err="1" smtClean="0"/>
              <a:t>sinh</a:t>
            </a:r>
            <a:r>
              <a:rPr lang="en-US" dirty="0" smtClean="0"/>
              <a:t> </a:t>
            </a:r>
            <a:r>
              <a:rPr lang="en-US" dirty="0" err="1" smtClean="0"/>
              <a:t>bán</a:t>
            </a:r>
            <a:r>
              <a:rPr lang="en-US" dirty="0" smtClean="0"/>
              <a:t> </a:t>
            </a:r>
            <a:r>
              <a:rPr lang="en-US" dirty="0" err="1" smtClean="0"/>
              <a:t>trú</a:t>
            </a:r>
            <a:r>
              <a:rPr lang="en-US" dirty="0" smtClean="0"/>
              <a:t> </a:t>
            </a:r>
            <a:r>
              <a:rPr lang="en-US" dirty="0" err="1" smtClean="0"/>
              <a:t>theo</a:t>
            </a:r>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116/2016/NĐ-CP, </a:t>
            </a:r>
            <a:r>
              <a:rPr lang="en-US" dirty="0" err="1" smtClean="0"/>
              <a:t>hỗ</a:t>
            </a:r>
            <a:r>
              <a:rPr lang="en-US" dirty="0" smtClean="0"/>
              <a:t> </a:t>
            </a:r>
            <a:r>
              <a:rPr lang="en-US" dirty="0" err="1" smtClean="0"/>
              <a:t>trợ</a:t>
            </a:r>
            <a:r>
              <a:rPr lang="en-US" dirty="0" smtClean="0"/>
              <a:t> </a:t>
            </a:r>
            <a:r>
              <a:rPr lang="en-US" dirty="0" err="1" smtClean="0"/>
              <a:t>tiền</a:t>
            </a:r>
            <a:r>
              <a:rPr lang="en-US" dirty="0" smtClean="0"/>
              <a:t> </a:t>
            </a:r>
            <a:r>
              <a:rPr lang="en-US" dirty="0" err="1" smtClean="0"/>
              <a:t>ăn</a:t>
            </a:r>
            <a:r>
              <a:rPr lang="en-US" dirty="0" smtClean="0"/>
              <a:t> </a:t>
            </a:r>
            <a:r>
              <a:rPr lang="en-US" dirty="0" err="1" smtClean="0"/>
              <a:t>trưa</a:t>
            </a:r>
            <a:r>
              <a:rPr lang="en-US" dirty="0" smtClean="0"/>
              <a:t> </a:t>
            </a:r>
            <a:r>
              <a:rPr lang="en-US" dirty="0" err="1" smtClean="0"/>
              <a:t>cho</a:t>
            </a:r>
            <a:r>
              <a:rPr lang="en-US" dirty="0" smtClean="0"/>
              <a:t> </a:t>
            </a:r>
            <a:r>
              <a:rPr lang="en-US" dirty="0" err="1" smtClean="0"/>
              <a:t>trẻ</a:t>
            </a:r>
            <a:r>
              <a:rPr lang="en-US" dirty="0" smtClean="0"/>
              <a:t> </a:t>
            </a:r>
            <a:r>
              <a:rPr lang="en-US" dirty="0" err="1" smtClean="0"/>
              <a:t>em</a:t>
            </a:r>
            <a:r>
              <a:rPr lang="en-US" dirty="0" smtClean="0"/>
              <a:t> </a:t>
            </a:r>
            <a:r>
              <a:rPr lang="en-US" dirty="0" err="1" smtClean="0"/>
              <a:t>mầm</a:t>
            </a:r>
            <a:r>
              <a:rPr lang="en-US" dirty="0" smtClean="0"/>
              <a:t> non 3-5 </a:t>
            </a:r>
            <a:r>
              <a:rPr lang="en-US" dirty="0" err="1" smtClean="0"/>
              <a:t>tuổi</a:t>
            </a:r>
            <a:r>
              <a:rPr lang="en-US" dirty="0" smtClean="0"/>
              <a:t>…</a:t>
            </a:r>
            <a:endParaRPr lang="en-US" dirty="0"/>
          </a:p>
        </p:txBody>
      </p:sp>
      <p:sp>
        <p:nvSpPr>
          <p:cNvPr id="4" name="Rectangle 3"/>
          <p:cNvSpPr/>
          <p:nvPr/>
        </p:nvSpPr>
        <p:spPr>
          <a:xfrm>
            <a:off x="357158" y="3357562"/>
            <a:ext cx="8286808" cy="1938992"/>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smtClean="0">
                <a:solidFill>
                  <a:srgbClr val="00B0F0"/>
                </a:solidFill>
                <a:latin typeface="Times New Roman" panose="02020603050405020304" pitchFamily="18" charset="0"/>
                <a:cs typeface="Times New Roman" panose="02020603050405020304" pitchFamily="18" charset="0"/>
              </a:rPr>
              <a:t>Dự toán chi là 195,3</a:t>
            </a:r>
            <a:r>
              <a:rPr lang="vi-VN" sz="2000" b="1" dirty="0" smtClean="0">
                <a:solidFill>
                  <a:srgbClr val="00B0F0"/>
                </a:solidFill>
                <a:latin typeface="Times New Roman" panose="02020603050405020304" pitchFamily="18" charset="0"/>
                <a:cs typeface="Times New Roman" panose="02020603050405020304" pitchFamily="18" charset="0"/>
              </a:rPr>
              <a:t> </a:t>
            </a:r>
            <a:r>
              <a:rPr lang="vi-VN" sz="2000" dirty="0" smtClean="0">
                <a:solidFill>
                  <a:srgbClr val="00B0F0"/>
                </a:solidFill>
                <a:latin typeface="Times New Roman" panose="02020603050405020304" pitchFamily="18" charset="0"/>
                <a:cs typeface="Times New Roman" panose="02020603050405020304" pitchFamily="18" charset="0"/>
              </a:rPr>
              <a:t>tỷ đồng, tăng 10,7% so với dự toán năm 2019. Trong đó: Khối tỉnh chi 94,8 tỷ đồng, khối huyện, xã chi 100,4 tỷ đồng. Đảm bảo các nhiệm vụ chi được tính theo định mức phân bổ ngân sách; hỗ trợ cho Công ty Cổ phần Môi trường đô thị trả nợ gốc của Dự án Cải thiện môi trường đô thị Quảng Nam (phần ngân sách tỉnh chi trả</a:t>
            </a:r>
            <a:r>
              <a:rPr lang="en-US" sz="2000" dirty="0" smtClean="0">
                <a:solidFill>
                  <a:srgbClr val="00B0F0"/>
                </a:solidFill>
                <a:latin typeface="Times New Roman" panose="02020603050405020304" pitchFamily="18" charset="0"/>
                <a:cs typeface="Times New Roman" panose="02020603050405020304" pitchFamily="18" charset="0"/>
              </a:rPr>
              <a:t>)</a:t>
            </a:r>
            <a:endParaRPr lang="vi-VN" sz="2000" dirty="0">
              <a:solidFill>
                <a:srgbClr val="00B0F0"/>
              </a:solidFill>
              <a:latin typeface="Times New Roman"/>
              <a:cs typeface="Times New Roman"/>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829621"/>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en-US" sz="2400" b="1" dirty="0" smtClean="0">
                <a:solidFill>
                  <a:srgbClr val="0000FF"/>
                </a:solidFill>
                <a:latin typeface="Times New Roman"/>
                <a:cs typeface="Times New Roman"/>
              </a:rPr>
              <a:t>5,592</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en-US" sz="2400" b="1" dirty="0" smtClean="0">
                <a:solidFill>
                  <a:srgbClr val="0000FF"/>
                </a:solidFill>
                <a:latin typeface="Times New Roman"/>
                <a:cs typeface="Times New Roman"/>
              </a:rPr>
              <a:t>585,5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en-US" sz="2400" b="1" dirty="0" smtClean="0">
                <a:solidFill>
                  <a:srgbClr val="0000FF"/>
                </a:solidFill>
                <a:latin typeface="Times New Roman"/>
                <a:cs typeface="Times New Roman"/>
              </a:rPr>
              <a:t>466,7</a:t>
            </a:r>
            <a:r>
              <a:rPr sz="2400" b="1" spc="23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35" dirty="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spc="-5" dirty="0">
                <a:solidFill>
                  <a:srgbClr val="001F5F"/>
                </a:solidFill>
              </a:rPr>
              <a:t>;</a:t>
            </a:r>
          </a:p>
          <a:p>
            <a:pPr marL="41275">
              <a:lnSpc>
                <a:spcPct val="100000"/>
              </a:lnSpc>
            </a:pPr>
            <a:r>
              <a:rPr sz="2400" dirty="0"/>
              <a:t>ngân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118,8</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a:latin typeface="Times New Roman"/>
                <a:cs typeface="Times New Roman"/>
              </a:rPr>
              <a:t>chỉnh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smtClean="0">
                <a:latin typeface="Times New Roman"/>
                <a:cs typeface="Times New Roman"/>
              </a:rPr>
              <a:t>tiền </a:t>
            </a:r>
            <a:r>
              <a:rPr sz="2400" b="1" spc="-5" dirty="0">
                <a:latin typeface="Times New Roman"/>
                <a:cs typeface="Times New Roman"/>
              </a:rPr>
              <a:t>lương: </a:t>
            </a:r>
            <a:r>
              <a:rPr lang="en-US" sz="2400" b="1" dirty="0" smtClean="0">
                <a:solidFill>
                  <a:srgbClr val="0000FF"/>
                </a:solidFill>
                <a:latin typeface="Times New Roman"/>
                <a:cs typeface="Times New Roman"/>
              </a:rPr>
              <a:t>4.136,8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en-US" sz="2400" spc="-35" dirty="0" smtClean="0">
                <a:solidFill>
                  <a:srgbClr val="0000FF"/>
                </a:solidFill>
                <a:latin typeface="Times New Roman"/>
                <a:cs typeface="Times New Roman"/>
              </a:rPr>
              <a:t>593,4</a:t>
            </a:r>
            <a:r>
              <a:rPr sz="2400" spc="-40" dirty="0" smtClean="0">
                <a:solidFill>
                  <a:srgbClr val="0000FF"/>
                </a:solidFill>
                <a:latin typeface="Times New Roman"/>
                <a:cs typeface="Times New Roman"/>
              </a:rPr>
              <a:t> </a:t>
            </a:r>
            <a:r>
              <a:rPr sz="2400" spc="-15" dirty="0">
                <a:solidFill>
                  <a:srgbClr val="0000FF"/>
                </a:solidFill>
                <a:latin typeface="Times New Roman"/>
                <a:cs typeface="Times New Roman"/>
              </a:rPr>
              <a:t>tỷ</a:t>
            </a:r>
            <a:r>
              <a:rPr sz="2400" spc="-70" dirty="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751488"/>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en-US" sz="2400" b="1" spc="-30" dirty="0" smtClean="0">
                <a:solidFill>
                  <a:srgbClr val="0000FF"/>
                </a:solidFill>
                <a:latin typeface="Times New Roman"/>
                <a:cs typeface="Times New Roman"/>
              </a:rPr>
              <a:t>10,918</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dirty="0" smtClean="0">
                <a:solidFill>
                  <a:srgbClr val="FF0000"/>
                </a:solidFill>
                <a:latin typeface="Times New Roman"/>
                <a:cs typeface="Times New Roman"/>
              </a:rPr>
              <a:t>20</a:t>
            </a:r>
            <a:r>
              <a:rPr lang="en-US" dirty="0" smtClean="0">
                <a:solidFill>
                  <a:srgbClr val="FF0000"/>
                </a:solidFill>
                <a:latin typeface="Times New Roman"/>
                <a:cs typeface="Times New Roman"/>
              </a:rPr>
              <a:t>20</a:t>
            </a:r>
            <a:r>
              <a:rPr dirty="0" smtClean="0">
                <a:solidFill>
                  <a:srgbClr val="FF0000"/>
                </a:solidFill>
                <a:latin typeface="Times New Roman"/>
                <a:cs typeface="Times New Roman"/>
              </a:rPr>
              <a:t>-202</a:t>
            </a:r>
            <a:r>
              <a:rPr lang="en-US" dirty="0" smtClean="0">
                <a:solidFill>
                  <a:srgbClr val="FF0000"/>
                </a:solidFill>
                <a:latin typeface="Times New Roman"/>
                <a:cs typeface="Times New Roman"/>
              </a:rPr>
              <a:t>2</a:t>
            </a:r>
            <a:endParaRPr dirty="0">
              <a:solidFill>
                <a:srgbClr val="FF0000"/>
              </a:solidFill>
              <a:latin typeface="Times New Roman"/>
              <a:cs typeface="Times New Roman"/>
            </a:endParaRPr>
          </a:p>
        </p:txBody>
      </p:sp>
      <p:sp>
        <p:nvSpPr>
          <p:cNvPr id="3" name="object 3"/>
          <p:cNvSpPr/>
          <p:nvPr/>
        </p:nvSpPr>
        <p:spPr>
          <a:xfrm>
            <a:off x="514285" y="142852"/>
            <a:ext cx="8229600" cy="635798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22452" y="921207"/>
            <a:ext cx="7607200" cy="5890715"/>
          </a:xfrm>
          <a:prstGeom prst="rect">
            <a:avLst/>
          </a:prstGeom>
        </p:spPr>
        <p:txBody>
          <a:bodyPr vert="horz" wrap="square" lIns="0" tIns="12065" rIns="0" bIns="0" rtlCol="0">
            <a:spAutoFit/>
          </a:bodyPr>
          <a:lstStyle/>
          <a:p>
            <a:pPr marL="342900" indent="-342900" algn="just">
              <a:buFont typeface="Arial" panose="020B0604020202020204" pitchFamily="34" charset="0"/>
              <a:buChar char="•"/>
            </a:pPr>
            <a:r>
              <a:rPr lang="nl-NL" sz="2400" dirty="0" smtClean="0">
                <a:latin typeface="Times New Roman" panose="02020603050405020304" pitchFamily="18" charset="0"/>
                <a:cs typeface="Times New Roman" panose="02020603050405020304" pitchFamily="18" charset="0"/>
              </a:rPr>
              <a:t>Tổng </a:t>
            </a:r>
            <a:r>
              <a:rPr lang="nl-NL" sz="2400" dirty="0">
                <a:latin typeface="Times New Roman" panose="02020603050405020304" pitchFamily="18" charset="0"/>
                <a:cs typeface="Times New Roman" panose="02020603050405020304" pitchFamily="18" charset="0"/>
              </a:rPr>
              <a:t>thu NSNN trên địa bàn giai đoạn 2020-2022 là </a:t>
            </a:r>
            <a:r>
              <a:rPr lang="nl-NL" sz="2400" dirty="0">
                <a:solidFill>
                  <a:srgbClr val="00B0F0"/>
                </a:solidFill>
                <a:latin typeface="Times New Roman" panose="02020603050405020304" pitchFamily="18" charset="0"/>
                <a:cs typeface="Times New Roman" panose="02020603050405020304" pitchFamily="18" charset="0"/>
              </a:rPr>
              <a:t>85.828 tỷ đồng, </a:t>
            </a:r>
            <a:r>
              <a:rPr lang="nl-NL" sz="2400" dirty="0">
                <a:latin typeface="Times New Roman" panose="02020603050405020304" pitchFamily="18" charset="0"/>
                <a:cs typeface="Times New Roman" panose="02020603050405020304" pitchFamily="18" charset="0"/>
              </a:rPr>
              <a:t>tốc độ tăng bình quân 11,7%/năm, </a:t>
            </a:r>
            <a:r>
              <a:rPr lang="nl-NL" sz="2400" dirty="0" smtClean="0">
                <a:latin typeface="Times New Roman" panose="02020603050405020304" pitchFamily="18" charset="0"/>
                <a:cs typeface="Times New Roman" panose="02020603050405020304" pitchFamily="18" charset="0"/>
              </a:rPr>
              <a:t>gồm: </a:t>
            </a:r>
          </a:p>
          <a:p>
            <a:pPr marL="342900" indent="-342900" algn="just">
              <a:buFont typeface="Arial" panose="020B0604020202020204" pitchFamily="34" charset="0"/>
              <a:buChar char="•"/>
            </a:pPr>
            <a:r>
              <a:rPr lang="nl-NL" sz="2400" dirty="0" smtClean="0">
                <a:latin typeface="Times New Roman" panose="02020603050405020304" pitchFamily="18" charset="0"/>
                <a:cs typeface="Times New Roman" panose="02020603050405020304" pitchFamily="18" charset="0"/>
              </a:rPr>
              <a:t>- Thu </a:t>
            </a:r>
            <a:r>
              <a:rPr lang="nl-NL" sz="2400" dirty="0">
                <a:latin typeface="Times New Roman" panose="02020603050405020304" pitchFamily="18" charset="0"/>
                <a:cs typeface="Times New Roman" panose="02020603050405020304" pitchFamily="18" charset="0"/>
              </a:rPr>
              <a:t>nội địa: Dự kiến thu nội địa trên địa bàn giai đoạn 2020-2022 là </a:t>
            </a:r>
            <a:r>
              <a:rPr lang="nl-NL" sz="2400" dirty="0">
                <a:solidFill>
                  <a:srgbClr val="00B0F0"/>
                </a:solidFill>
                <a:latin typeface="Times New Roman" panose="02020603050405020304" pitchFamily="18" charset="0"/>
                <a:cs typeface="Times New Roman" panose="02020603050405020304" pitchFamily="18" charset="0"/>
              </a:rPr>
              <a:t>69.438 tỷ đồng</a:t>
            </a:r>
            <a:r>
              <a:rPr lang="nl-NL" sz="2400" dirty="0">
                <a:latin typeface="Times New Roman" panose="02020603050405020304" pitchFamily="18" charset="0"/>
                <a:cs typeface="Times New Roman" panose="02020603050405020304" pitchFamily="18" charset="0"/>
              </a:rPr>
              <a:t>, tốc độ tăng bình quân 11,8%/</a:t>
            </a:r>
            <a:r>
              <a:rPr lang="nl-NL" sz="2400" dirty="0" smtClean="0">
                <a:latin typeface="Times New Roman" panose="02020603050405020304" pitchFamily="18" charset="0"/>
                <a:cs typeface="Times New Roman" panose="02020603050405020304" pitchFamily="18" charset="0"/>
              </a:rPr>
              <a:t>năm</a:t>
            </a:r>
          </a:p>
          <a:p>
            <a:pPr algn="just"/>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a:t>
            </a:r>
            <a:r>
              <a:rPr lang="nl-NL" sz="2400" dirty="0">
                <a:latin typeface="Times New Roman" panose="02020603050405020304" pitchFamily="18" charset="0"/>
                <a:cs typeface="Times New Roman" panose="02020603050405020304" pitchFamily="18" charset="0"/>
              </a:rPr>
              <a:t>Thu từ hoạt động xuất nhập khẩu: </a:t>
            </a:r>
            <a:r>
              <a:rPr lang="nl-NL" sz="2400" dirty="0" smtClean="0">
                <a:latin typeface="Times New Roman" panose="02020603050405020304" pitchFamily="18" charset="0"/>
                <a:cs typeface="Times New Roman" panose="02020603050405020304" pitchFamily="18" charset="0"/>
              </a:rPr>
              <a:t>Dự </a:t>
            </a:r>
            <a:r>
              <a:rPr lang="nl-NL" sz="2400" dirty="0">
                <a:latin typeface="Times New Roman" panose="02020603050405020304" pitchFamily="18" charset="0"/>
                <a:cs typeface="Times New Roman" panose="02020603050405020304" pitchFamily="18" charset="0"/>
              </a:rPr>
              <a:t>kiến số thu từ hoạt động xuất nhập khẩu giai đoạn 2020-2022 là </a:t>
            </a:r>
            <a:r>
              <a:rPr lang="nl-NL" sz="2400" dirty="0">
                <a:solidFill>
                  <a:srgbClr val="00B0F0"/>
                </a:solidFill>
                <a:latin typeface="Times New Roman" panose="02020603050405020304" pitchFamily="18" charset="0"/>
                <a:cs typeface="Times New Roman" panose="02020603050405020304" pitchFamily="18" charset="0"/>
              </a:rPr>
              <a:t>16.390 tỷ đồng</a:t>
            </a:r>
            <a:r>
              <a:rPr lang="nl-NL" sz="2400" dirty="0">
                <a:latin typeface="Times New Roman" panose="02020603050405020304" pitchFamily="18" charset="0"/>
                <a:cs typeface="Times New Roman" panose="02020603050405020304" pitchFamily="18" charset="0"/>
              </a:rPr>
              <a:t>, tăng bình quân 4%/năm, chủ yếu là số thu từ các mặt hàng nhập khẩu của Công ty ô tô Trường Hải (chiếm 94% tổng thu xuất nhập khẩu</a:t>
            </a:r>
            <a:r>
              <a:rPr lang="nl-NL" sz="2400" dirty="0" smtClean="0">
                <a:latin typeface="Times New Roman" panose="02020603050405020304" pitchFamily="18" charset="0"/>
                <a:cs typeface="Times New Roman" panose="02020603050405020304" pitchFamily="18" charset="0"/>
              </a:rPr>
              <a:t>).</a:t>
            </a:r>
          </a:p>
          <a:p>
            <a:pPr algn="just">
              <a:buFont typeface="Arial" charset="0"/>
              <a:buChar char="•"/>
            </a:pPr>
            <a:r>
              <a:rPr lang="nl-NL" sz="2400" dirty="0" smtClean="0">
                <a:latin typeface="Times New Roman" panose="02020603050405020304" pitchFamily="18" charset="0"/>
                <a:cs typeface="Times New Roman" panose="02020603050405020304" pitchFamily="18" charset="0"/>
              </a:rPr>
              <a:t>Tổng thu cân đối ngân sách địa phương giai đoạn 2020-2022 là 85.585,3 tỷ đồng.</a:t>
            </a:r>
            <a:endParaRPr lang="en-US" sz="2400" dirty="0" smtClean="0">
              <a:latin typeface="Times New Roman" panose="02020603050405020304" pitchFamily="18" charset="0"/>
              <a:cs typeface="Times New Roman" panose="02020603050405020304" pitchFamily="18" charset="0"/>
            </a:endParaRPr>
          </a:p>
          <a:p>
            <a:pPr algn="just">
              <a:buFont typeface="Arial" charset="0"/>
              <a:buChar char="•"/>
            </a:pPr>
            <a:r>
              <a:rPr sz="2400" spc="-5" smtClean="0">
                <a:latin typeface="Times New Roman" panose="02020603050405020304" pitchFamily="18" charset="0"/>
                <a:cs typeface="Times New Roman" panose="02020603050405020304" pitchFamily="18" charset="0"/>
              </a:rPr>
              <a:t>Dự </a:t>
            </a:r>
            <a:r>
              <a:rPr sz="2400" spc="-5" err="1">
                <a:latin typeface="Times New Roman" panose="02020603050405020304" pitchFamily="18" charset="0"/>
                <a:cs typeface="Times New Roman" panose="02020603050405020304" pitchFamily="18" charset="0"/>
              </a:rPr>
              <a:t>kiến</a:t>
            </a:r>
            <a:r>
              <a:rPr sz="2400" spc="-5">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a:t>
            </a:r>
            <a:r>
              <a:rPr lang="nl-NL" sz="2400" dirty="0" smtClean="0">
                <a:latin typeface="Times New Roman" panose="02020603050405020304" pitchFamily="18" charset="0"/>
                <a:cs typeface="Times New Roman" panose="02020603050405020304" pitchFamily="18" charset="0"/>
              </a:rPr>
              <a:t>ổng </a:t>
            </a:r>
            <a:r>
              <a:rPr lang="nl-NL" sz="2400" dirty="0">
                <a:latin typeface="Times New Roman" panose="02020603050405020304" pitchFamily="18" charset="0"/>
                <a:cs typeface="Times New Roman" panose="02020603050405020304" pitchFamily="18" charset="0"/>
              </a:rPr>
              <a:t>chi NSĐP giai đoạn 2020-2022 là </a:t>
            </a:r>
            <a:r>
              <a:rPr lang="nl-NL" sz="2400" dirty="0">
                <a:solidFill>
                  <a:srgbClr val="00B0F0"/>
                </a:solidFill>
                <a:latin typeface="Times New Roman" panose="02020603050405020304" pitchFamily="18" charset="0"/>
                <a:cs typeface="Times New Roman" panose="02020603050405020304" pitchFamily="18" charset="0"/>
              </a:rPr>
              <a:t>88.889,9 tỷ </a:t>
            </a:r>
            <a:r>
              <a:rPr lang="nl-NL" sz="2400" dirty="0" smtClean="0">
                <a:solidFill>
                  <a:srgbClr val="00B0F0"/>
                </a:solidFill>
                <a:latin typeface="Times New Roman" panose="02020603050405020304" pitchFamily="18" charset="0"/>
                <a:cs typeface="Times New Roman" panose="02020603050405020304" pitchFamily="18" charset="0"/>
              </a:rPr>
              <a:t>đồng.</a:t>
            </a:r>
            <a:r>
              <a:rPr lang="en-US" sz="2400" dirty="0" smtClean="0">
                <a:solidFill>
                  <a:srgbClr val="00B0F0"/>
                </a:solidFill>
                <a:latin typeface="Times New Roman" panose="02020603050405020304" pitchFamily="18" charset="0"/>
                <a:cs typeface="Times New Roman" panose="02020603050405020304" pitchFamily="18" charset="0"/>
              </a:rPr>
              <a:t> </a:t>
            </a:r>
            <a:endParaRPr lang="en-US" sz="2400" dirty="0" smtClean="0">
              <a:solidFill>
                <a:srgbClr val="3C1A56"/>
              </a:solidFill>
              <a:latin typeface="Times New Roman" panose="02020603050405020304" pitchFamily="18" charset="0"/>
              <a:cs typeface="Times New Roman" panose="02020603050405020304" pitchFamily="18" charset="0"/>
            </a:endParaRPr>
          </a:p>
          <a:p>
            <a:pPr algn="just">
              <a:buFont typeface="Arial" charset="0"/>
              <a:buChar char="•"/>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Bội</a:t>
            </a:r>
            <a:r>
              <a:rPr lang="en-US" sz="2400" dirty="0" smtClean="0">
                <a:latin typeface="Times New Roman" panose="02020603050405020304" pitchFamily="18" charset="0"/>
                <a:cs typeface="Times New Roman" panose="02020603050405020304" pitchFamily="18" charset="0"/>
              </a:rPr>
              <a:t> chi NSĐP </a:t>
            </a:r>
            <a:r>
              <a:rPr lang="en-US" sz="2400" dirty="0" err="1" smtClean="0">
                <a:latin typeface="Times New Roman" panose="02020603050405020304" pitchFamily="18" charset="0"/>
                <a:cs typeface="Times New Roman" panose="02020603050405020304" pitchFamily="18" charset="0"/>
              </a:rPr>
              <a:t>giai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2020-2022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3.304,6 </a:t>
            </a:r>
            <a:r>
              <a:rPr lang="en-US" sz="2400" dirty="0" err="1" smtClean="0">
                <a:latin typeface="Times New Roman" panose="02020603050405020304" pitchFamily="18" charset="0"/>
                <a:cs typeface="Times New Roman" panose="02020603050405020304" pitchFamily="18" charset="0"/>
              </a:rPr>
              <a:t>tỷ</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đồng</a:t>
            </a:r>
            <a:r>
              <a:rPr lang="en-US" sz="2400" dirty="0" smtClean="0">
                <a:latin typeface="Times New Roman" panose="02020603050405020304" pitchFamily="18" charset="0"/>
                <a:cs typeface="Times New Roman" panose="02020603050405020304" pitchFamily="18" charset="0"/>
              </a:rPr>
              <a:t>.</a:t>
            </a:r>
          </a:p>
          <a:p>
            <a:pPr algn="just"/>
            <a:endParaRPr lang="nl-NL" sz="2200" dirty="0" smtClean="0">
              <a:solidFill>
                <a:srgbClr val="00B0F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sz="2400" dirty="0" smtClean="0">
                <a:solidFill>
                  <a:srgbClr val="000000"/>
                </a:solidFill>
                <a:latin typeface="Times New Roman"/>
                <a:cs typeface="Times New Roman"/>
              </a:rPr>
              <a:t>20</a:t>
            </a:r>
            <a:r>
              <a:rPr lang="en-US" sz="2400" dirty="0" smtClean="0">
                <a:solidFill>
                  <a:srgbClr val="000000"/>
                </a:solidFill>
                <a:latin typeface="Times New Roman"/>
                <a:cs typeface="Times New Roman"/>
              </a:rPr>
              <a:t>20</a:t>
            </a:r>
            <a:r>
              <a:rPr sz="2400" dirty="0" smtClean="0">
                <a:solidFill>
                  <a:srgbClr val="000000"/>
                </a:solidFill>
                <a:latin typeface="Times New Roman"/>
                <a:cs typeface="Times New Roman"/>
              </a:rPr>
              <a:t>-202</a:t>
            </a:r>
            <a:r>
              <a:rPr lang="en-US" sz="2400" dirty="0" smtClean="0">
                <a:solidFill>
                  <a:srgbClr val="000000"/>
                </a:solidFill>
                <a:latin typeface="Times New Roman"/>
                <a:cs typeface="Times New Roman"/>
              </a:rPr>
              <a:t>2</a:t>
            </a:r>
            <a:endParaRPr sz="2400" dirty="0">
              <a:latin typeface="Times New Roman"/>
              <a:cs typeface="Times New Roman"/>
            </a:endParaRPr>
          </a:p>
        </p:txBody>
      </p:sp>
      <p:sp>
        <p:nvSpPr>
          <p:cNvPr id="3" name="object 3"/>
          <p:cNvSpPr/>
          <p:nvPr/>
        </p:nvSpPr>
        <p:spPr>
          <a:xfrm>
            <a:off x="457962" y="1143761"/>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smtClean="0">
                <a:latin typeface="Times New Roman"/>
                <a:cs typeface="Times New Roman"/>
              </a:rPr>
              <a:t>Dự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a:latin typeface="Times New Roman"/>
                <a:cs typeface="Times New Roman"/>
              </a:rPr>
              <a:t>các</a:t>
            </a:r>
            <a:r>
              <a:rPr sz="2400" spc="200">
                <a:latin typeface="Times New Roman"/>
                <a:cs typeface="Times New Roman"/>
              </a:rPr>
              <a:t> </a:t>
            </a:r>
            <a:r>
              <a:rPr sz="2400" spc="-20" smtClean="0">
                <a:latin typeface="Times New Roman"/>
                <a:cs typeface="Times New Roman"/>
              </a:rPr>
              <a:t>dự</a:t>
            </a:r>
            <a:r>
              <a:rPr lang="en-US" sz="2400" spc="-20" dirty="0" smtClean="0">
                <a:latin typeface="Times New Roman"/>
                <a:cs typeface="Times New Roman"/>
              </a:rPr>
              <a:t> </a:t>
            </a:r>
            <a:r>
              <a:rPr sz="2400" spc="-5" smtClean="0">
                <a:latin typeface="Times New Roman"/>
                <a:cs typeface="Times New Roman"/>
              </a:rPr>
              <a:t>án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3.304,6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smtClean="0">
                <a:latin typeface="Times New Roman"/>
                <a:cs typeface="Times New Roman"/>
              </a:rPr>
              <a:t>Dự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en-US" sz="2400" b="1" spc="-5" dirty="0" smtClean="0">
                <a:solidFill>
                  <a:srgbClr val="0000FF"/>
                </a:solidFill>
                <a:latin typeface="Times New Roman"/>
                <a:cs typeface="Times New Roman"/>
              </a:rPr>
              <a:t>239,572</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242,303</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trong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tỉnh</a:t>
            </a:r>
            <a:r>
              <a:rPr lang="en-US" dirty="0">
                <a:solidFill>
                  <a:srgbClr val="FF0000"/>
                </a:solidFill>
                <a:latin typeface="Times New Roman" panose="02020603050405020304" pitchFamily="18" charset="0"/>
                <a:cs typeface="Times New Roman" panose="02020603050405020304" pitchFamily="18" charset="0"/>
              </a:rPr>
              <a:t> (GRDP) </a:t>
            </a:r>
            <a:r>
              <a:rPr lang="en-US" dirty="0" err="1">
                <a:solidFill>
                  <a:srgbClr val="FF0000"/>
                </a:solidFill>
                <a:latin typeface="Times New Roman" panose="02020603050405020304" pitchFamily="18" charset="0"/>
                <a:cs typeface="Times New Roman" panose="02020603050405020304" pitchFamily="18" charset="0"/>
              </a:rPr>
              <a:t>tăng</a:t>
            </a:r>
            <a:r>
              <a:rPr lang="en-US" dirty="0">
                <a:solidFill>
                  <a:srgbClr val="FF0000"/>
                </a:solidFill>
                <a:latin typeface="Times New Roman" panose="02020603050405020304" pitchFamily="18" charset="0"/>
                <a:cs typeface="Times New Roman" panose="02020603050405020304" pitchFamily="18" charset="0"/>
              </a:rPr>
              <a:t> 7-7,3% so </a:t>
            </a:r>
            <a:r>
              <a:rPr lang="en-US" dirty="0" err="1">
                <a:solidFill>
                  <a:srgbClr val="FF0000"/>
                </a:solidFill>
                <a:latin typeface="Times New Roman" panose="02020603050405020304" pitchFamily="18" charset="0"/>
                <a:cs typeface="Times New Roman" panose="02020603050405020304" pitchFamily="18" charset="0"/>
              </a:rPr>
              <a:t>với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năm</a:t>
            </a:r>
            <a:r>
              <a:rPr lang="en-US" dirty="0">
                <a:solidFill>
                  <a:srgbClr val="FF0000"/>
                </a:solidFill>
                <a:latin typeface="Times New Roman" panose="02020603050405020304" pitchFamily="18" charset="0"/>
                <a:cs typeface="Times New Roman" panose="02020603050405020304" pitchFamily="18" charset="0"/>
              </a:rPr>
              <a:t> 2019</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14480" y="1214422"/>
            <a:ext cx="7004087" cy="1056294"/>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825226"/>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tư toàn xã hội chiếm 30,2% </a:t>
            </a:r>
            <a:r>
              <a:rPr lang="vi-VN" dirty="0" smtClean="0">
                <a:solidFill>
                  <a:srgbClr val="00B050"/>
                </a:solidFill>
                <a:latin typeface="+mj-lt"/>
              </a:rPr>
              <a:t>GRDP</a:t>
            </a:r>
            <a:r>
              <a:rPr lang="en-US" dirty="0" smtClean="0">
                <a:solidFill>
                  <a:srgbClr val="00B050"/>
                </a:solidFill>
                <a:latin typeface="+mj-lt"/>
              </a:rPr>
              <a:t>; </a:t>
            </a:r>
            <a:r>
              <a:rPr lang="vi-VN" dirty="0">
                <a:solidFill>
                  <a:srgbClr val="00B050"/>
                </a:solidFill>
                <a:latin typeface="+mj-lt"/>
              </a:rPr>
              <a:t>Thu nội địa tăng hơn 10,7% so với dự toán Trung ương giao năm 2019</a:t>
            </a:r>
            <a:endParaRPr lang="vi-VN" dirty="0">
              <a:solidFill>
                <a:srgbClr val="00B050"/>
              </a:solidFill>
              <a:latin typeface="+mj-lt"/>
              <a:cs typeface="Times New Roman"/>
            </a:endParaRPr>
          </a:p>
          <a:p>
            <a:pPr marL="12700" algn="ctr">
              <a:lnSpc>
                <a:spcPct val="100000"/>
              </a:lnSpc>
              <a:spcBef>
                <a:spcPts val="95"/>
              </a:spcBef>
            </a:pPr>
            <a:endParaRPr sz="1600" dirty="0">
              <a:solidFill>
                <a:srgbClr val="00B050"/>
              </a:solidFill>
              <a:latin typeface="Times New Roman"/>
              <a:cs typeface="Times New Roman"/>
            </a:endParaRPr>
          </a:p>
        </p:txBody>
      </p:sp>
      <p:sp>
        <p:nvSpPr>
          <p:cNvPr id="6" name="object 6"/>
          <p:cNvSpPr/>
          <p:nvPr/>
        </p:nvSpPr>
        <p:spPr>
          <a:xfrm>
            <a:off x="1714480" y="2285992"/>
            <a:ext cx="6998275" cy="838200"/>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987958"/>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714480" y="5214950"/>
            <a:ext cx="7112246" cy="1447039"/>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409955" y="582168"/>
            <a:ext cx="1232903" cy="5271516"/>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57200" y="609600"/>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4339650"/>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000" b="1" spc="5" dirty="0">
                <a:solidFill>
                  <a:srgbClr val="0000FF"/>
                </a:solidFill>
                <a:latin typeface="Times New Roman"/>
                <a:cs typeface="Times New Roman"/>
              </a:rPr>
              <a:t>Các </a:t>
            </a:r>
            <a:r>
              <a:rPr sz="2000" b="1" dirty="0">
                <a:solidFill>
                  <a:srgbClr val="0000FF"/>
                </a:solidFill>
                <a:latin typeface="Times New Roman"/>
                <a:cs typeface="Times New Roman"/>
              </a:rPr>
              <a:t>chỉ  tiêu cơ  bản </a:t>
            </a:r>
            <a:r>
              <a:rPr sz="2000" b="1" spc="5" dirty="0">
                <a:solidFill>
                  <a:srgbClr val="0000FF"/>
                </a:solidFill>
                <a:latin typeface="Times New Roman"/>
                <a:cs typeface="Times New Roman"/>
              </a:rPr>
              <a:t>về  </a:t>
            </a:r>
            <a:r>
              <a:rPr sz="2000" b="1" dirty="0">
                <a:solidFill>
                  <a:srgbClr val="0000FF"/>
                </a:solidFill>
                <a:latin typeface="Times New Roman"/>
                <a:cs typeface="Times New Roman"/>
              </a:rPr>
              <a:t>kinh tế  xã hội  căn </a:t>
            </a:r>
            <a:r>
              <a:rPr sz="2000" b="1" spc="-5" dirty="0">
                <a:solidFill>
                  <a:srgbClr val="0000FF"/>
                </a:solidFill>
                <a:latin typeface="Times New Roman"/>
                <a:cs typeface="Times New Roman"/>
              </a:rPr>
              <a:t>cứ  </a:t>
            </a:r>
            <a:r>
              <a:rPr sz="2000" b="1" dirty="0">
                <a:solidFill>
                  <a:srgbClr val="0000FF"/>
                </a:solidFill>
                <a:latin typeface="Times New Roman"/>
                <a:cs typeface="Times New Roman"/>
              </a:rPr>
              <a:t>xây  dựng</a:t>
            </a:r>
            <a:r>
              <a:rPr sz="2000" b="1" spc="-110" dirty="0">
                <a:solidFill>
                  <a:srgbClr val="0000FF"/>
                </a:solidFill>
                <a:latin typeface="Times New Roman"/>
                <a:cs typeface="Times New Roman"/>
              </a:rPr>
              <a:t> </a:t>
            </a:r>
            <a:r>
              <a:rPr sz="2000" b="1" dirty="0">
                <a:solidFill>
                  <a:srgbClr val="0000FF"/>
                </a:solidFill>
                <a:latin typeface="Times New Roman"/>
                <a:cs typeface="Times New Roman"/>
              </a:rPr>
              <a:t>dự  toán  </a:t>
            </a:r>
            <a:r>
              <a:rPr sz="2000" b="1" dirty="0" err="1">
                <a:solidFill>
                  <a:srgbClr val="0000FF"/>
                </a:solidFill>
                <a:latin typeface="Times New Roman"/>
                <a:cs typeface="Times New Roman"/>
              </a:rPr>
              <a:t>năm</a:t>
            </a:r>
            <a:r>
              <a:rPr sz="2000" b="1" dirty="0">
                <a:solidFill>
                  <a:srgbClr val="0000FF"/>
                </a:solidFill>
                <a:latin typeface="Times New Roman"/>
                <a:cs typeface="Times New Roman"/>
              </a:rPr>
              <a:t>  </a:t>
            </a:r>
            <a:r>
              <a:rPr lang="en-US" sz="2000" b="1" spc="5" dirty="0" smtClean="0">
                <a:solidFill>
                  <a:srgbClr val="0000FF"/>
                </a:solidFill>
                <a:latin typeface="Times New Roman"/>
                <a:cs typeface="Times New Roman"/>
              </a:rPr>
              <a:t>2020</a:t>
            </a:r>
            <a:endParaRPr sz="2000" dirty="0">
              <a:latin typeface="Times New Roman"/>
              <a:cs typeface="Times New Roman"/>
            </a:endParaRPr>
          </a:p>
        </p:txBody>
      </p:sp>
      <p:sp>
        <p:nvSpPr>
          <p:cNvPr id="16" name="Rectangle 15"/>
          <p:cNvSpPr/>
          <p:nvPr/>
        </p:nvSpPr>
        <p:spPr>
          <a:xfrm>
            <a:off x="1928794" y="2357430"/>
            <a:ext cx="6197610" cy="646331"/>
          </a:xfrm>
          <a:prstGeom prst="rect">
            <a:avLst/>
          </a:prstGeom>
        </p:spPr>
        <p:txBody>
          <a:bodyPr wrap="square">
            <a:spAutoFit/>
          </a:bodyPr>
          <a:lstStyle/>
          <a:p>
            <a:pPr marL="12700" algn="just">
              <a:lnSpc>
                <a:spcPct val="100000"/>
              </a:lnSpc>
              <a:spcBef>
                <a:spcPts val="95"/>
              </a:spcBef>
            </a:pP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có</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thêm</a:t>
            </a:r>
            <a:r>
              <a:rPr lang="en-US" dirty="0">
                <a:solidFill>
                  <a:srgbClr val="7030A0"/>
                </a:solidFill>
                <a:latin typeface="Times New Roman" panose="02020603050405020304" pitchFamily="18" charset="0"/>
                <a:cs typeface="Times New Roman" panose="02020603050405020304" pitchFamily="18" charset="0"/>
              </a:rPr>
              <a:t> 21 </a:t>
            </a:r>
            <a:r>
              <a:rPr lang="en-US" dirty="0" err="1">
                <a:solidFill>
                  <a:srgbClr val="7030A0"/>
                </a:solidFill>
                <a:latin typeface="Times New Roman" panose="02020603050405020304" pitchFamily="18" charset="0"/>
                <a:cs typeface="Times New Roman" panose="02020603050405020304" pitchFamily="18" charset="0"/>
              </a:rPr>
              <a:t>xã</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đạt</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chuẩn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nông</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thôn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mới</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giảm</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từ</a:t>
            </a:r>
            <a:r>
              <a:rPr lang="en-US" dirty="0">
                <a:solidFill>
                  <a:srgbClr val="7030A0"/>
                </a:solidFill>
                <a:latin typeface="Times New Roman" panose="02020603050405020304" pitchFamily="18" charset="0"/>
                <a:cs typeface="Times New Roman" panose="02020603050405020304" pitchFamily="18" charset="0"/>
              </a:rPr>
              <a:t> 2.500 – 3.000 </a:t>
            </a:r>
            <a:r>
              <a:rPr lang="en-US" dirty="0" err="1">
                <a:solidFill>
                  <a:srgbClr val="7030A0"/>
                </a:solidFill>
                <a:latin typeface="Times New Roman" panose="02020603050405020304" pitchFamily="18" charset="0"/>
                <a:cs typeface="Times New Roman" panose="02020603050405020304" pitchFamily="18" charset="0"/>
              </a:rPr>
              <a:t>hộ</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nghèo</a:t>
            </a:r>
            <a:r>
              <a:rPr lang="en-US" dirty="0">
                <a:solidFill>
                  <a:srgbClr val="7030A0"/>
                </a:solidFill>
                <a:latin typeface="Times New Roman" panose="02020603050405020304" pitchFamily="18" charset="0"/>
                <a:cs typeface="Times New Roman" panose="02020603050405020304" pitchFamily="18" charset="0"/>
              </a:rPr>
              <a:t>; </a:t>
            </a:r>
          </a:p>
        </p:txBody>
      </p:sp>
      <p:sp>
        <p:nvSpPr>
          <p:cNvPr id="17" name="Rectangle 16"/>
          <p:cNvSpPr/>
          <p:nvPr/>
        </p:nvSpPr>
        <p:spPr>
          <a:xfrm>
            <a:off x="1785918" y="3214686"/>
            <a:ext cx="6683081" cy="2031325"/>
          </a:xfrm>
          <a:prstGeom prst="rect">
            <a:avLst/>
          </a:prstGeom>
        </p:spPr>
        <p:txBody>
          <a:bodyPr wrap="square">
            <a:spAutoFit/>
          </a:bodyPr>
          <a:lstStyle/>
          <a:p>
            <a:pPr marL="12700" algn="just">
              <a:lnSpc>
                <a:spcPct val="100000"/>
              </a:lnSpc>
              <a:spcBef>
                <a:spcPts val="95"/>
              </a:spcBef>
            </a:pPr>
            <a:r>
              <a:rPr lang="vi-VN" dirty="0">
                <a:solidFill>
                  <a:srgbClr val="C00000"/>
                </a:solidFill>
                <a:latin typeface="+mj-lt"/>
              </a:rPr>
              <a:t>Tỷ lệ trẻ em dưới 5 tuổi suy dinh dưỡng thể nhẹ cân còn dưới 10%; Tỷ lệ dân số tham gia bảo hiểm y tế đạt 95%; Số người tham gia bảo hiểm xã hội bắt buộc: 194.000 người, chiếm 85% số người thuộc đối tượng tham gia</a:t>
            </a:r>
            <a:r>
              <a:rPr lang="vi-VN" dirty="0" smtClean="0">
                <a:solidFill>
                  <a:srgbClr val="C00000"/>
                </a:solidFill>
                <a:latin typeface="+mj-lt"/>
              </a:rPr>
              <a:t>;</a:t>
            </a:r>
            <a:r>
              <a:rPr lang="en-US" dirty="0" smtClean="0">
                <a:solidFill>
                  <a:srgbClr val="C00000"/>
                </a:solidFill>
                <a:latin typeface="+mj-lt"/>
              </a:rPr>
              <a:t> </a:t>
            </a:r>
            <a:r>
              <a:rPr lang="vi-VN" dirty="0">
                <a:solidFill>
                  <a:srgbClr val="C00000"/>
                </a:solidFill>
                <a:latin typeface="+mj-lt"/>
              </a:rPr>
              <a:t>Số người tham gia bảo hiểm thất nghiệp: 180.000 người, chiếm 89% số người thuộc đối tượng tham gia</a:t>
            </a:r>
            <a:r>
              <a:rPr lang="vi-VN" dirty="0" smtClean="0">
                <a:solidFill>
                  <a:srgbClr val="C00000"/>
                </a:solidFill>
                <a:latin typeface="+mj-lt"/>
              </a:rPr>
              <a:t>;</a:t>
            </a:r>
            <a:r>
              <a:rPr lang="en-US" dirty="0" smtClean="0">
                <a:solidFill>
                  <a:srgbClr val="C00000"/>
                </a:solidFill>
                <a:latin typeface="+mj-lt"/>
              </a:rPr>
              <a:t> </a:t>
            </a:r>
            <a:r>
              <a:rPr lang="vi-VN" dirty="0">
                <a:solidFill>
                  <a:srgbClr val="C00000"/>
                </a:solidFill>
                <a:latin typeface="+mj-lt"/>
              </a:rPr>
              <a:t>Số người tham gia bảo hiểm xã hội tự nguyện: 9.750 người, chiếm 1,35% số người thuộc đối tượng tham gia</a:t>
            </a:r>
            <a:endParaRPr lang="vi-VN" dirty="0">
              <a:solidFill>
                <a:srgbClr val="C00000"/>
              </a:solidFill>
              <a:latin typeface="+mj-lt"/>
              <a:cs typeface="Times New Roman"/>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en-US" dirty="0" err="1">
                <a:solidFill>
                  <a:srgbClr val="0070C0"/>
                </a:solidFill>
                <a:latin typeface="Times New Roman" panose="02020603050405020304" pitchFamily="18" charset="0"/>
                <a:cs typeface="Times New Roman" panose="02020603050405020304" pitchFamily="18" charset="0"/>
              </a:rPr>
              <a:t>Tỷ</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lệ</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che</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phủ</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rừng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đạt</a:t>
            </a:r>
            <a:r>
              <a:rPr lang="en-US" dirty="0">
                <a:solidFill>
                  <a:srgbClr val="0070C0"/>
                </a:solidFill>
                <a:latin typeface="Times New Roman" panose="02020603050405020304" pitchFamily="18" charset="0"/>
                <a:cs typeface="Times New Roman" panose="02020603050405020304" pitchFamily="18" charset="0"/>
              </a:rPr>
              <a:t> 59,3</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dân số nông thôn được sử dụng nước hợp vệ sinh 95</a:t>
            </a:r>
            <a:r>
              <a:rPr lang="vi-VN" dirty="0" smtClean="0">
                <a:solidFill>
                  <a:srgbClr val="0070C0"/>
                </a:solidFill>
                <a:latin typeface="Times New Roman" panose="02020603050405020304" pitchFamily="18" charset="0"/>
                <a:cs typeface="Times New Roman" panose="02020603050405020304" pitchFamily="18" charset="0"/>
              </a:rPr>
              <a:t>%</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dân số đô thị sử dụng nước sạch 80</a:t>
            </a:r>
            <a:r>
              <a:rPr lang="vi-VN" dirty="0" smtClean="0">
                <a:solidFill>
                  <a:srgbClr val="0070C0"/>
                </a:solidFill>
                <a:latin typeface="Times New Roman" panose="02020603050405020304" pitchFamily="18" charset="0"/>
                <a:cs typeface="Times New Roman" panose="02020603050405020304" pitchFamily="18" charset="0"/>
              </a:rPr>
              <a:t>%</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chất thải rắn đô thị được thu gom 95</a:t>
            </a:r>
            <a:r>
              <a:rPr lang="vi-VN" dirty="0" smtClean="0">
                <a:solidFill>
                  <a:srgbClr val="0070C0"/>
                </a:solidFill>
                <a:latin typeface="Times New Roman" panose="02020603050405020304" pitchFamily="18" charset="0"/>
                <a:cs typeface="Times New Roman" panose="02020603050405020304" pitchFamily="18" charset="0"/>
              </a:rPr>
              <a: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Hoàn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thành</a:t>
            </a:r>
            <a:r>
              <a:rPr lang="en-US" dirty="0">
                <a:solidFill>
                  <a:srgbClr val="0070C0"/>
                </a:solidFill>
                <a:latin typeface="Times New Roman" panose="02020603050405020304" pitchFamily="18" charset="0"/>
                <a:cs typeface="Times New Roman" panose="02020603050405020304" pitchFamily="18" charset="0"/>
              </a:rPr>
              <a:t> 100% </a:t>
            </a:r>
            <a:r>
              <a:rPr lang="en-US" dirty="0" err="1">
                <a:solidFill>
                  <a:srgbClr val="0070C0"/>
                </a:solidFill>
                <a:latin typeface="Times New Roman" panose="02020603050405020304" pitchFamily="18" charset="0"/>
                <a:cs typeface="Times New Roman" panose="02020603050405020304" pitchFamily="18" charset="0"/>
              </a:rPr>
              <a:t>chỉ</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tiêu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gọi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công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dân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nhập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ngũ</a:t>
            </a:r>
            <a:r>
              <a:rPr lang="en-US" dirty="0">
                <a:solidFill>
                  <a:srgbClr val="0070C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en-US" sz="1500" b="1" dirty="0" smtClean="0">
                <a:solidFill>
                  <a:srgbClr val="0000FF"/>
                </a:solidFill>
                <a:latin typeface="Times New Roman"/>
                <a:cs typeface="Times New Roman"/>
              </a:rPr>
              <a:t>2020</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0" dirty="0" smtClean="0">
                <a:solidFill>
                  <a:srgbClr val="FFFF00"/>
                </a:solidFill>
                <a:latin typeface="Times New Roman" panose="02020603050405020304" pitchFamily="18" charset="0"/>
                <a:cs typeface="Times New Roman" panose="02020603050405020304" pitchFamily="18" charset="0"/>
              </a:rPr>
              <a:t>TOÁN </a:t>
            </a:r>
            <a:r>
              <a:rPr lang="en-US" sz="2000" b="1" spc="-21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NSNN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TRÊN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 </a:t>
            </a:r>
            <a:r>
              <a:rPr lang="en-US" sz="2000" b="1" spc="-140" dirty="0" smtClean="0">
                <a:solidFill>
                  <a:srgbClr val="FFFF00"/>
                </a:solidFill>
                <a:latin typeface="Times New Roman" panose="02020603050405020304" pitchFamily="18" charset="0"/>
                <a:cs typeface="Times New Roman" panose="02020603050405020304" pitchFamily="18" charset="0"/>
              </a:rPr>
              <a:t> </a:t>
            </a:r>
            <a:r>
              <a:rPr sz="2000" b="1" spc="-229" dirty="0" smtClean="0">
                <a:solidFill>
                  <a:srgbClr val="FFFF00"/>
                </a:solidFill>
                <a:latin typeface="Times New Roman" panose="02020603050405020304" pitchFamily="18" charset="0"/>
                <a:cs typeface="Times New Roman" panose="02020603050405020304" pitchFamily="18" charset="0"/>
              </a:rPr>
              <a:t>BÀN </a:t>
            </a:r>
            <a:r>
              <a:rPr lang="en-US" sz="2000" b="1" spc="-229" dirty="0" smtClean="0">
                <a:solidFill>
                  <a:srgbClr val="FFFF00"/>
                </a:solidFill>
                <a:latin typeface="Times New Roman" panose="02020603050405020304" pitchFamily="18" charset="0"/>
                <a:cs typeface="Times New Roman" panose="02020603050405020304" pitchFamily="18" charset="0"/>
              </a:rPr>
              <a:t> </a:t>
            </a:r>
            <a:r>
              <a:rPr sz="2000" b="1" spc="-90" dirty="0" smtClean="0">
                <a:solidFill>
                  <a:srgbClr val="FFFF00"/>
                </a:solidFill>
                <a:latin typeface="Times New Roman" panose="02020603050405020304" pitchFamily="18" charset="0"/>
                <a:cs typeface="Times New Roman" panose="02020603050405020304" pitchFamily="18" charset="0"/>
              </a:rPr>
              <a:t>NĂM</a:t>
            </a:r>
            <a:r>
              <a:rPr sz="2000" b="1" spc="30" dirty="0" smtClean="0">
                <a:solidFill>
                  <a:srgbClr val="FFFF00"/>
                </a:solidFill>
                <a:latin typeface="Times New Roman" panose="02020603050405020304" pitchFamily="18" charset="0"/>
                <a:cs typeface="Times New Roman" panose="02020603050405020304" pitchFamily="18" charset="0"/>
              </a:rPr>
              <a:t> </a:t>
            </a:r>
            <a:r>
              <a:rPr lang="en-US" sz="2000" b="1" spc="-100" dirty="0" smtClean="0">
                <a:solidFill>
                  <a:srgbClr val="FFFF00"/>
                </a:solidFill>
                <a:latin typeface="Times New Roman" panose="02020603050405020304" pitchFamily="18" charset="0"/>
                <a:cs typeface="Times New Roman" panose="02020603050405020304" pitchFamily="18" charset="0"/>
              </a:rPr>
              <a:t>2020</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3"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505814"/>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25.774 </a:t>
            </a:r>
            <a:r>
              <a:rPr lang="en-US" b="1" spc="-5" dirty="0" err="1" smtClean="0">
                <a:solidFill>
                  <a:srgbClr val="FFFFFF"/>
                </a:solidFill>
                <a:latin typeface="Times New Roman" panose="02020603050405020304" pitchFamily="18" charset="0"/>
                <a:cs typeface="Times New Roman" panose="02020603050405020304" pitchFamily="18" charset="0"/>
              </a:rPr>
              <a:t>tỷ</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t</a:t>
            </a:r>
            <a:r>
              <a:rPr b="1" spc="-5" smtClean="0">
                <a:solidFill>
                  <a:srgbClr val="FFFFFF"/>
                </a:solidFill>
                <a:latin typeface="Times New Roman" panose="02020603050405020304" pitchFamily="18" charset="0"/>
                <a:cs typeface="Times New Roman" panose="02020603050405020304" pitchFamily="18" charset="0"/>
              </a:rPr>
              <a:t>ă</a:t>
            </a:r>
            <a:r>
              <a:rPr b="1" spc="-10" smtClean="0">
                <a:solidFill>
                  <a:srgbClr val="FFFFFF"/>
                </a:solidFill>
                <a:latin typeface="Times New Roman" panose="02020603050405020304" pitchFamily="18" charset="0"/>
                <a:cs typeface="Times New Roman" panose="02020603050405020304" pitchFamily="18" charset="0"/>
              </a:rPr>
              <a:t>ng  </a:t>
            </a:r>
            <a:r>
              <a:rPr lang="en-US" b="1" spc="-5" dirty="0" smtClean="0">
                <a:solidFill>
                  <a:srgbClr val="FFFFFF"/>
                </a:solidFill>
                <a:latin typeface="Times New Roman" panose="02020603050405020304" pitchFamily="18" charset="0"/>
                <a:cs typeface="Times New Roman" panose="02020603050405020304" pitchFamily="18" charset="0"/>
              </a:rPr>
              <a:t>13,4</a:t>
            </a:r>
            <a:r>
              <a:rPr b="1" spc="-5" smtClean="0">
                <a:solidFill>
                  <a:srgbClr val="FFFFFF"/>
                </a:solidFill>
                <a:latin typeface="Times New Roman" panose="02020603050405020304" pitchFamily="18" charset="0"/>
                <a:cs typeface="Times New Roman" panose="02020603050405020304" pitchFamily="18" charset="0"/>
              </a:rPr>
              <a:t>%</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b="1" spc="-5" dirty="0" smtClean="0">
                <a:solidFill>
                  <a:srgbClr val="FFFFFF"/>
                </a:solidFill>
                <a:latin typeface="Times New Roman" panose="02020603050405020304" pitchFamily="18" charset="0"/>
                <a:cs typeface="Times New Roman" panose="02020603050405020304" pitchFamily="18" charset="0"/>
              </a:rPr>
              <a:t>201</a:t>
            </a:r>
            <a:r>
              <a:rPr lang="en-US" b="1" spc="-5" dirty="0" smtClean="0">
                <a:solidFill>
                  <a:srgbClr val="FFFFFF"/>
                </a:solidFill>
                <a:latin typeface="Times New Roman" panose="02020603050405020304" pitchFamily="18" charset="0"/>
                <a:cs typeface="Times New Roman" panose="02020603050405020304" pitchFamily="18" charset="0"/>
              </a:rPr>
              <a:t>9</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1524635" cy="513080"/>
          </a:xfrm>
          <a:prstGeom prst="rect">
            <a:avLst/>
          </a:prstGeom>
        </p:spPr>
        <p:txBody>
          <a:bodyPr vert="horz" wrap="square" lIns="0" tIns="12065" rIns="0" bIns="0" rtlCol="0">
            <a:spAutoFit/>
          </a:bodyPr>
          <a:lstStyle/>
          <a:p>
            <a:pPr marL="186055" marR="5080" indent="-173990">
              <a:lnSpc>
                <a:spcPct val="100000"/>
              </a:lnSpc>
              <a:spcBef>
                <a:spcPts val="95"/>
              </a:spcBef>
            </a:pPr>
            <a:r>
              <a:rPr sz="1600" b="1" spc="-5" dirty="0">
                <a:solidFill>
                  <a:srgbClr val="001F5F"/>
                </a:solidFill>
                <a:latin typeface="Arial"/>
                <a:cs typeface="Arial"/>
              </a:rPr>
              <a:t>Tổng </a:t>
            </a:r>
            <a:r>
              <a:rPr sz="1600" b="1" spc="-10" dirty="0">
                <a:solidFill>
                  <a:srgbClr val="001F5F"/>
                </a:solidFill>
                <a:latin typeface="Arial"/>
                <a:cs typeface="Arial"/>
              </a:rPr>
              <a:t>thu</a:t>
            </a:r>
            <a:r>
              <a:rPr sz="1600" b="1" spc="-55" dirty="0">
                <a:solidFill>
                  <a:srgbClr val="001F5F"/>
                </a:solidFill>
                <a:latin typeface="Arial"/>
                <a:cs typeface="Arial"/>
              </a:rPr>
              <a:t> </a:t>
            </a:r>
            <a:r>
              <a:rPr sz="1600" b="1" spc="-10" dirty="0">
                <a:solidFill>
                  <a:srgbClr val="001F5F"/>
                </a:solidFill>
                <a:latin typeface="Arial"/>
                <a:cs typeface="Arial"/>
              </a:rPr>
              <a:t>NSNN  </a:t>
            </a:r>
            <a:r>
              <a:rPr sz="1600" b="1" spc="-5" dirty="0">
                <a:solidFill>
                  <a:srgbClr val="001F5F"/>
                </a:solidFill>
                <a:latin typeface="Arial"/>
                <a:cs typeface="Arial"/>
              </a:rPr>
              <a:t>trên địa bàn</a:t>
            </a:r>
            <a:endParaRPr sz="1600">
              <a:latin typeface="Arial"/>
              <a:cs typeface="Arial"/>
            </a:endParaRPr>
          </a:p>
        </p:txBody>
      </p:sp>
      <p:sp>
        <p:nvSpPr>
          <p:cNvPr id="7" name="object 7"/>
          <p:cNvSpPr/>
          <p:nvPr/>
        </p:nvSpPr>
        <p:spPr>
          <a:xfrm>
            <a:off x="2143108" y="2428868"/>
            <a:ext cx="1305306" cy="3402329"/>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450847" y="3553955"/>
            <a:ext cx="305587"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143108" y="1500174"/>
            <a:ext cx="1236980"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en-US" sz="1400" b="1" dirty="0" smtClean="0">
                <a:solidFill>
                  <a:srgbClr val="001F5F"/>
                </a:solidFill>
                <a:latin typeface="Times New Roman"/>
                <a:cs typeface="Times New Roman"/>
              </a:rPr>
              <a:t>5.250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smtClean="0">
                <a:solidFill>
                  <a:srgbClr val="FFFFFF"/>
                </a:solidFill>
                <a:latin typeface="Arial"/>
                <a:cs typeface="Arial"/>
              </a:rPr>
              <a:t>90</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en-US" sz="1200" b="1" spc="-45" dirty="0" smtClean="0">
                <a:solidFill>
                  <a:srgbClr val="001F5F"/>
                </a:solidFill>
                <a:latin typeface="Times New Roman"/>
                <a:cs typeface="Times New Roman"/>
              </a:rPr>
              <a:t>1</a:t>
            </a:r>
            <a:r>
              <a:rPr sz="1200" b="1" dirty="0" smtClean="0">
                <a:solidFill>
                  <a:srgbClr val="001F5F"/>
                </a:solidFill>
                <a:latin typeface="Times New Roman"/>
                <a:cs typeface="Times New Roman"/>
              </a:rPr>
              <a:t>.500</a:t>
            </a:r>
            <a:endParaRPr sz="1200" dirty="0">
              <a:latin typeface="Times New Roman"/>
              <a:cs typeface="Times New Roman"/>
            </a:endParaRPr>
          </a:p>
        </p:txBody>
      </p:sp>
      <p:sp>
        <p:nvSpPr>
          <p:cNvPr id="17" name="object 17"/>
          <p:cNvSpPr txBox="1"/>
          <p:nvPr/>
        </p:nvSpPr>
        <p:spPr>
          <a:xfrm>
            <a:off x="2143108" y="3143248"/>
            <a:ext cx="1164590" cy="1620315"/>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a:solidFill>
                  <a:srgbClr val="FFFFFF"/>
                </a:solidFill>
                <a:latin typeface="Times New Roman" panose="02020603050405020304" pitchFamily="18" charset="0"/>
                <a:cs typeface="Times New Roman" panose="02020603050405020304" pitchFamily="18" charset="0"/>
              </a:rPr>
              <a:t>nội </a:t>
            </a:r>
            <a:r>
              <a:rPr sz="1600" b="1" spc="-65"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smtClean="0">
                <a:solidFill>
                  <a:srgbClr val="FFFFFF"/>
                </a:solidFill>
                <a:latin typeface="Times New Roman" panose="02020603050405020304" pitchFamily="18" charset="0"/>
                <a:cs typeface="Times New Roman" panose="02020603050405020304" pitchFamily="18" charset="0"/>
              </a:rPr>
              <a:t>không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a:solidFill>
                  <a:srgbClr val="FFFFFF"/>
                </a:solidFill>
                <a:latin typeface="Times New Roman" panose="02020603050405020304" pitchFamily="18" charset="0"/>
                <a:cs typeface="Times New Roman" panose="02020603050405020304" pitchFamily="18" charset="0"/>
              </a:rPr>
              <a:t>và</a:t>
            </a:r>
            <a:r>
              <a:rPr sz="1600" b="1" spc="-245">
                <a:solidFill>
                  <a:srgbClr val="FFFFFF"/>
                </a:solidFill>
                <a:latin typeface="Times New Roman" panose="02020603050405020304" pitchFamily="18" charset="0"/>
                <a:cs typeface="Times New Roman" panose="02020603050405020304" pitchFamily="18" charset="0"/>
              </a:rPr>
              <a:t> </a:t>
            </a:r>
            <a:r>
              <a:rPr sz="1600" b="1" spc="-25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en-US" sz="2400" b="1" spc="-110" dirty="0" smtClean="0">
                <a:solidFill>
                  <a:srgbClr val="FFFFFF"/>
                </a:solidFill>
                <a:latin typeface="Times New Roman" panose="02020603050405020304" pitchFamily="18" charset="0"/>
                <a:cs typeface="Times New Roman" panose="02020603050405020304" pitchFamily="18" charset="0"/>
              </a:rPr>
              <a:t>18.934</a:t>
            </a:r>
            <a:endParaRPr sz="2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a:solidFill>
                  <a:srgbClr val="FFFFFF"/>
                </a:solidFill>
                <a:latin typeface="Times New Roman" panose="02020603050405020304" pitchFamily="18" charset="0"/>
                <a:cs typeface="Times New Roman" panose="02020603050405020304" pitchFamily="18" charset="0"/>
              </a:rPr>
              <a:t>(</a:t>
            </a:r>
            <a:r>
              <a:rPr sz="1600" b="1" spc="-120" dirty="0" err="1">
                <a:solidFill>
                  <a:srgbClr val="FFFFFF"/>
                </a:solidFill>
                <a:latin typeface="Times New Roman" panose="02020603050405020304" pitchFamily="18" charset="0"/>
                <a:cs typeface="Times New Roman" panose="02020603050405020304" pitchFamily="18" charset="0"/>
              </a:rPr>
              <a:t>Tăng</a:t>
            </a:r>
            <a:r>
              <a:rPr sz="1600" b="1" spc="-130" dirty="0">
                <a:solidFill>
                  <a:srgbClr val="FFFFFF"/>
                </a:solidFill>
                <a:latin typeface="Times New Roman" panose="02020603050405020304" pitchFamily="18" charset="0"/>
                <a:cs typeface="Times New Roman" panose="02020603050405020304" pitchFamily="18" charset="0"/>
              </a:rPr>
              <a:t> </a:t>
            </a:r>
            <a:r>
              <a:rPr lang="en-US" sz="1600" b="1" spc="-114" dirty="0" smtClean="0">
                <a:solidFill>
                  <a:srgbClr val="FFFFFF"/>
                </a:solidFill>
                <a:latin typeface="Times New Roman" panose="02020603050405020304" pitchFamily="18" charset="0"/>
                <a:cs typeface="Times New Roman" panose="02020603050405020304" pitchFamily="18" charset="0"/>
              </a:rPr>
              <a:t>11</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sz="1600" b="1" spc="-80" dirty="0" smtClean="0">
                <a:solidFill>
                  <a:srgbClr val="FFFFFF"/>
                </a:solidFill>
                <a:latin typeface="Times New Roman" panose="02020603050405020304" pitchFamily="18" charset="0"/>
                <a:cs typeface="Times New Roman" panose="02020603050405020304" pitchFamily="18" charset="0"/>
              </a:rPr>
              <a:t>201</a:t>
            </a:r>
            <a:r>
              <a:rPr lang="en-US" sz="1600" b="1" spc="-80" dirty="0" smtClean="0">
                <a:solidFill>
                  <a:srgbClr val="FFFFFF"/>
                </a:solidFill>
                <a:latin typeface="Times New Roman" panose="02020603050405020304" pitchFamily="18" charset="0"/>
                <a:cs typeface="Times New Roman" panose="02020603050405020304" pitchFamily="18" charset="0"/>
              </a:rPr>
              <a:t>9</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en-US" sz="2400" b="1" i="1" spc="-75" dirty="0" smtClean="0">
                <a:solidFill>
                  <a:srgbClr val="001F5F"/>
                </a:solidFill>
                <a:latin typeface="Times New Roman" panose="02020603050405020304" pitchFamily="18" charset="0"/>
                <a:cs typeface="Times New Roman" panose="02020603050405020304" pitchFamily="18" charset="0"/>
              </a:rPr>
              <a:t>3.006,164</a:t>
            </a:r>
            <a:r>
              <a:rPr sz="2400" b="1" i="1" spc="-75"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smtClean="0">
                <a:solidFill>
                  <a:srgbClr val="001F5F"/>
                </a:solidFill>
                <a:latin typeface="Times New Roman" panose="02020603050405020304" pitchFamily="18" charset="0"/>
                <a:cs typeface="Times New Roman" panose="02020603050405020304" pitchFamily="18" charset="0"/>
              </a:rPr>
              <a:t>ỷ</a:t>
            </a:r>
            <a:r>
              <a:rPr sz="2400" b="1" i="1" spc="-285"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18.196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en-US" b="1" dirty="0" err="1" smtClean="0">
                <a:solidFill>
                  <a:srgbClr val="FFFFFF"/>
                </a:solidFill>
                <a:latin typeface="Times New Roman"/>
                <a:cs typeface="Times New Roman"/>
              </a:rPr>
              <a:t>Khối</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5.863 </a:t>
            </a:r>
            <a:r>
              <a:rPr lang="en-US" b="1" dirty="0" err="1">
                <a:solidFill>
                  <a:srgbClr val="FFFFFF"/>
                </a:solidFill>
                <a:latin typeface="Times New Roman"/>
                <a:cs typeface="Times New Roman"/>
              </a:rPr>
              <a:t>tỷ</a:t>
            </a:r>
            <a:r>
              <a:rPr lang="en-US" b="1" dirty="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en-US" sz="1600" b="1" spc="-5" dirty="0" smtClean="0">
                <a:solidFill>
                  <a:srgbClr val="FFFFFF"/>
                </a:solidFill>
                <a:latin typeface="Times New Roman"/>
                <a:cs typeface="Times New Roman"/>
              </a:rPr>
              <a:t>32,2%)</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Khối</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12.333 </a:t>
            </a:r>
            <a:r>
              <a:rPr lang="en-US" b="1" spc="-5" dirty="0" err="1">
                <a:solidFill>
                  <a:srgbClr val="FFFFFF"/>
                </a:solidFill>
                <a:latin typeface="Times New Roman"/>
                <a:cs typeface="Times New Roman"/>
              </a:rPr>
              <a:t>tỷ</a:t>
            </a:r>
            <a:r>
              <a:rPr lang="en-US" b="1" spc="-5" dirty="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en-US" sz="1600" b="1" dirty="0" smtClean="0">
                <a:solidFill>
                  <a:srgbClr val="FFFFFF"/>
                </a:solidFill>
                <a:latin typeface="Times New Roman"/>
                <a:cs typeface="Times New Roman"/>
              </a:rPr>
              <a:t>67,8</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828432"/>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en-US" sz="2200" dirty="0" smtClean="0">
                <a:solidFill>
                  <a:srgbClr val="FF0000"/>
                </a:solidFill>
                <a:latin typeface="Times New Roman"/>
                <a:cs typeface="Times New Roman"/>
              </a:rPr>
              <a:t>6.249</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25,8</a:t>
            </a:r>
            <a:r>
              <a:rPr sz="2200" b="0" dirty="0" smtClean="0">
                <a:solidFill>
                  <a:srgbClr val="000000"/>
                </a:solidFill>
                <a:latin typeface="Times New Roman"/>
                <a:cs typeface="Times New Roman"/>
              </a:rPr>
              <a:t>% </a:t>
            </a:r>
            <a:r>
              <a:rPr sz="2200" b="0" spc="-5" dirty="0">
                <a:solidFill>
                  <a:srgbClr val="000000"/>
                </a:solidFill>
                <a:latin typeface="Times New Roman"/>
                <a:cs typeface="Times New Roman"/>
              </a:rPr>
              <a:t>tổng chi </a:t>
            </a:r>
            <a:r>
              <a:rPr sz="2200" b="0" spc="-10" dirty="0">
                <a:solidFill>
                  <a:srgbClr val="000000"/>
                </a:solidFill>
                <a:latin typeface="Times New Roman"/>
                <a:cs typeface="Times New Roman"/>
              </a:rPr>
              <a:t>cân </a:t>
            </a:r>
            <a:r>
              <a:rPr sz="2200" b="0" dirty="0">
                <a:solidFill>
                  <a:srgbClr val="000000"/>
                </a:solidFill>
                <a:latin typeface="Times New Roman"/>
                <a:cs typeface="Times New Roman"/>
              </a:rPr>
              <a:t>đối </a:t>
            </a:r>
            <a:r>
              <a:rPr sz="2200" b="0" spc="-5" dirty="0">
                <a:solidFill>
                  <a:srgbClr val="000000"/>
                </a:solidFill>
                <a:latin typeface="Times New Roman"/>
                <a:cs typeface="Times New Roman"/>
              </a:rPr>
              <a:t>NSĐP),</a:t>
            </a:r>
            <a:r>
              <a:rPr sz="2200" b="0" spc="135" dirty="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29361" y="2058161"/>
            <a:ext cx="8651875" cy="388543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3399007"/>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 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en-US" sz="2000" b="1" dirty="0" smtClean="0">
                <a:solidFill>
                  <a:srgbClr val="7030A0"/>
                </a:solidFill>
                <a:latin typeface="Times New Roman"/>
                <a:cs typeface="Times New Roman"/>
              </a:rPr>
              <a:t>6.159</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XDCB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trong</a:t>
            </a:r>
            <a:r>
              <a:rPr lang="en-US" sz="2000" spc="-5" dirty="0" smtClean="0">
                <a:latin typeface="Times New Roman"/>
                <a:cs typeface="Times New Roman"/>
              </a:rPr>
              <a:t> </a:t>
            </a:r>
            <a:r>
              <a:rPr lang="en-US" sz="2000" spc="-5" dirty="0" err="1" smtClean="0">
                <a:latin typeface="Times New Roman"/>
                <a:cs typeface="Times New Roman"/>
              </a:rPr>
              <a:t>nước</a:t>
            </a:r>
            <a:r>
              <a:rPr sz="2000" dirty="0" smtClean="0">
                <a:latin typeface="Times New Roman"/>
                <a:cs typeface="Times New Roman"/>
              </a:rPr>
              <a:t>: </a:t>
            </a:r>
            <a:r>
              <a:rPr lang="en-US" sz="2000" b="1" dirty="0" smtClean="0">
                <a:solidFill>
                  <a:srgbClr val="7030A0"/>
                </a:solidFill>
                <a:latin typeface="Times New Roman"/>
                <a:cs typeface="Times New Roman"/>
              </a:rPr>
              <a:t>1.081</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r>
              <a:rPr sz="2000" i="1" dirty="0" smtClean="0">
                <a:solidFill>
                  <a:srgbClr val="7030A0"/>
                </a:solidFill>
                <a:latin typeface="Times New Roman"/>
                <a:cs typeface="Times New Roman"/>
              </a:rPr>
              <a:t>.</a:t>
            </a:r>
            <a:endParaRPr lang="en-US" sz="2000" i="1" dirty="0" smtClean="0">
              <a:solidFill>
                <a:srgbClr val="7030A0"/>
              </a:solidFill>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thu</a:t>
            </a:r>
            <a:r>
              <a:rPr lang="en-US" sz="2000" dirty="0" smtClean="0">
                <a:latin typeface="Times New Roman"/>
                <a:cs typeface="Times New Roman"/>
              </a:rPr>
              <a:t>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en-US" sz="2000" b="1" dirty="0" smtClean="0">
                <a:solidFill>
                  <a:srgbClr val="7030A0"/>
                </a:solidFill>
                <a:latin typeface="Times New Roman"/>
                <a:cs typeface="Times New Roman"/>
              </a:rPr>
              <a:t>1.500 </a:t>
            </a:r>
            <a:r>
              <a:rPr lang="en-US" sz="2000" b="1" dirty="0" err="1" smtClean="0">
                <a:solidFill>
                  <a:srgbClr val="7030A0"/>
                </a:solidFill>
                <a:latin typeface="Times New Roman"/>
                <a:cs typeface="Times New Roman"/>
              </a:rPr>
              <a:t>tỷ</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en-US" sz="2000" b="1" dirty="0" smtClean="0">
                <a:solidFill>
                  <a:srgbClr val="7030A0"/>
                </a:solidFill>
                <a:latin typeface="Times New Roman"/>
                <a:cs typeface="Times New Roman"/>
              </a:rPr>
              <a:t>90</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phí</a:t>
            </a:r>
            <a:r>
              <a:rPr lang="en-US" sz="2000" spc="-5" dirty="0" smtClean="0">
                <a:latin typeface="Times New Roman"/>
                <a:cs typeface="Times New Roman"/>
              </a:rPr>
              <a:t> </a:t>
            </a:r>
            <a:r>
              <a:rPr lang="en-US" sz="2000" spc="-5" dirty="0" err="1" smtClean="0">
                <a:latin typeface="Times New Roman"/>
                <a:cs typeface="Times New Roman"/>
              </a:rPr>
              <a:t>tham</a:t>
            </a:r>
            <a:r>
              <a:rPr lang="en-US" sz="2000" spc="-5" dirty="0" smtClean="0">
                <a:latin typeface="Times New Roman"/>
                <a:cs typeface="Times New Roman"/>
              </a:rPr>
              <a:t> </a:t>
            </a:r>
            <a:r>
              <a:rPr lang="en-US" sz="2000" spc="-5" dirty="0" err="1" smtClean="0">
                <a:latin typeface="Times New Roman"/>
                <a:cs typeface="Times New Roman"/>
              </a:rPr>
              <a:t>quan</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270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chuyển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tiết</a:t>
            </a:r>
            <a:r>
              <a:rPr lang="en-US" sz="2000" spc="-5" dirty="0" smtClean="0">
                <a:latin typeface="Times New Roman"/>
                <a:cs typeface="Times New Roman"/>
              </a:rPr>
              <a:t> </a:t>
            </a:r>
            <a:r>
              <a:rPr lang="en-US" sz="2000" spc="-5" dirty="0" err="1" smtClean="0">
                <a:latin typeface="Times New Roman"/>
                <a:cs typeface="Times New Roman"/>
              </a:rPr>
              <a:t>kiệm</a:t>
            </a:r>
            <a:r>
              <a:rPr lang="en-US" sz="2000" spc="-5" dirty="0" smtClean="0">
                <a:latin typeface="Times New Roman"/>
                <a:cs typeface="Times New Roman"/>
              </a:rPr>
              <a:t> chi </a:t>
            </a:r>
            <a:r>
              <a:rPr lang="en-US" sz="2000" spc="-5" dirty="0" err="1" smtClean="0">
                <a:latin typeface="Times New Roman"/>
                <a:cs typeface="Times New Roman"/>
              </a:rPr>
              <a:t>và</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2.423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mới</a:t>
            </a:r>
            <a:r>
              <a:rPr lang="en-US" sz="2000" spc="-5" dirty="0" smtClean="0">
                <a:latin typeface="Times New Roman"/>
                <a:cs typeface="Times New Roman"/>
              </a:rPr>
              <a:t> </a:t>
            </a:r>
            <a:r>
              <a:rPr lang="en-US" sz="2000" spc="-5" dirty="0" err="1" smtClean="0">
                <a:latin typeface="Times New Roman"/>
                <a:cs typeface="Times New Roman"/>
              </a:rPr>
              <a:t>được</a:t>
            </a:r>
            <a:r>
              <a:rPr lang="en-US" sz="2000" spc="-5" dirty="0" smtClean="0">
                <a:latin typeface="Times New Roman"/>
                <a:cs typeface="Times New Roman"/>
              </a:rPr>
              <a:t>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lại</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111,5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spc="-5" dirty="0" err="1" smtClean="0">
                <a:latin typeface="Times New Roman"/>
                <a:cs typeface="Times New Roman"/>
              </a:rPr>
              <a:t>tăng</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dự</a:t>
            </a:r>
            <a:r>
              <a:rPr lang="en-US" sz="2000" spc="-5" dirty="0" smtClean="0">
                <a:latin typeface="Times New Roman"/>
                <a:cs typeface="Times New Roman"/>
              </a:rPr>
              <a:t> </a:t>
            </a:r>
            <a:r>
              <a:rPr lang="en-US" sz="2000" spc="-5" dirty="0" err="1" smtClean="0">
                <a:latin typeface="Times New Roman"/>
                <a:cs typeface="Times New Roman"/>
              </a:rPr>
              <a:t>toán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spc="-5" dirty="0" err="1" smtClean="0">
                <a:latin typeface="Times New Roman"/>
                <a:cs typeface="Times New Roman"/>
              </a:rPr>
              <a:t>yến</a:t>
            </a:r>
            <a:r>
              <a:rPr lang="en-US" sz="2000" spc="-5" dirty="0" smtClean="0">
                <a:latin typeface="Times New Roman"/>
                <a:cs typeface="Times New Roman"/>
              </a:rPr>
              <a:t> </a:t>
            </a:r>
            <a:r>
              <a:rPr lang="en-US" sz="2000" spc="-5" dirty="0" err="1" smtClean="0">
                <a:latin typeface="Times New Roman"/>
                <a:cs typeface="Times New Roman"/>
              </a:rPr>
              <a:t>sào</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90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en-US" sz="2000" b="1" dirty="0" smtClean="0">
                <a:solidFill>
                  <a:srgbClr val="7030A0"/>
                </a:solidFill>
                <a:latin typeface="Times New Roman"/>
                <a:cs typeface="Times New Roman"/>
              </a:rPr>
              <a:t>593,4</a:t>
            </a:r>
            <a:r>
              <a:rPr lang="en-US" sz="2000" dirty="0" smtClean="0">
                <a:solidFill>
                  <a:srgbClr val="7030A0"/>
                </a:solidFill>
                <a:latin typeface="Times New Roman"/>
                <a:cs typeface="Times New Roman"/>
              </a:rPr>
              <a:t> </a:t>
            </a:r>
            <a:r>
              <a:rPr sz="2000" b="1" dirty="0" err="1"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buChar char="*"/>
              <a:tabLst>
                <a:tab pos="205104" algn="l"/>
              </a:tabLst>
            </a:pPr>
            <a:r>
              <a:rPr lang="en-US" sz="2000" spc="-5" dirty="0" smtClean="0">
                <a:latin typeface="Times New Roman"/>
                <a:cs typeface="Times New Roman"/>
              </a:rPr>
              <a:t> 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90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en-US" sz="2000" b="1" dirty="0" smtClean="0">
                <a:solidFill>
                  <a:srgbClr val="FFFFFF"/>
                </a:solidFill>
                <a:latin typeface="Times New Roman" panose="02020603050405020304" pitchFamily="18" charset="0"/>
                <a:cs typeface="Times New Roman" panose="02020603050405020304" pitchFamily="18" charset="0"/>
              </a:rPr>
              <a:t>6.249</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2.477</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3.772</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2008883"/>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a:solidFill>
                  <a:srgbClr val="FF0000"/>
                </a:solidFill>
                <a:latin typeface="Times New Roman"/>
                <a:cs typeface="Times New Roman"/>
              </a:rPr>
              <a:t>án:</a:t>
            </a:r>
            <a:endParaRPr sz="1600" dirty="0">
              <a:solidFill>
                <a:srgbClr val="FF0000"/>
              </a:solidFill>
              <a:latin typeface="Times New Roman"/>
              <a:cs typeface="Times New Roman"/>
            </a:endParaRPr>
          </a:p>
          <a:p>
            <a:pPr marL="210185" indent="-119380">
              <a:lnSpc>
                <a:spcPct val="100000"/>
              </a:lnSpc>
              <a:spcBef>
                <a:spcPts val="5"/>
              </a:spcBef>
              <a:buChar char="-"/>
              <a:tabLst>
                <a:tab pos="210185" algn="l"/>
              </a:tabLst>
            </a:pPr>
            <a:r>
              <a:rPr sz="1600" spc="-5" dirty="0">
                <a:solidFill>
                  <a:srgbClr val="FF0000"/>
                </a:solidFill>
                <a:latin typeface="Times New Roman"/>
                <a:cs typeface="Times New Roman"/>
              </a:rPr>
              <a:t>Chi XDCB </a:t>
            </a:r>
            <a:r>
              <a:rPr sz="1600" dirty="0">
                <a:solidFill>
                  <a:srgbClr val="FF0000"/>
                </a:solidFill>
                <a:latin typeface="Times New Roman"/>
                <a:cs typeface="Times New Roman"/>
              </a:rPr>
              <a:t>vốn </a:t>
            </a:r>
            <a:r>
              <a:rPr sz="1600" spc="-5" dirty="0">
                <a:solidFill>
                  <a:srgbClr val="FF0000"/>
                </a:solidFill>
                <a:latin typeface="Times New Roman"/>
                <a:cs typeface="Times New Roman"/>
              </a:rPr>
              <a:t>trong nước: </a:t>
            </a:r>
            <a:r>
              <a:rPr lang="en-US" sz="1600" b="1" dirty="0" smtClean="0">
                <a:solidFill>
                  <a:srgbClr val="FF0000"/>
                </a:solidFill>
                <a:latin typeface="Times New Roman"/>
                <a:cs typeface="Times New Roman"/>
              </a:rPr>
              <a:t>118 </a:t>
            </a:r>
            <a:r>
              <a:rPr sz="1600" b="1" spc="-5" dirty="0" err="1" smtClean="0">
                <a:solidFill>
                  <a:srgbClr val="FF0000"/>
                </a:solidFill>
                <a:latin typeface="Times New Roman"/>
                <a:cs typeface="Times New Roman"/>
              </a:rPr>
              <a:t>tỷ</a:t>
            </a:r>
            <a:r>
              <a:rPr sz="1600" b="1" spc="15"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90805">
              <a:lnSpc>
                <a:spcPct val="100000"/>
              </a:lnSpc>
            </a:pPr>
            <a:r>
              <a:rPr sz="1600" dirty="0">
                <a:solidFill>
                  <a:srgbClr val="FF0000"/>
                </a:solidFill>
                <a:latin typeface="Times New Roman"/>
                <a:cs typeface="Times New Roman"/>
              </a:rPr>
              <a:t>-Chi </a:t>
            </a:r>
            <a:r>
              <a:rPr sz="1600" spc="-5" dirty="0">
                <a:solidFill>
                  <a:srgbClr val="FF0000"/>
                </a:solidFill>
                <a:latin typeface="Times New Roman"/>
                <a:cs typeface="Times New Roman"/>
              </a:rPr>
              <a:t>từ </a:t>
            </a:r>
            <a:r>
              <a:rPr sz="1600" dirty="0">
                <a:solidFill>
                  <a:srgbClr val="FF0000"/>
                </a:solidFill>
                <a:latin typeface="Times New Roman"/>
                <a:cs typeface="Times New Roman"/>
              </a:rPr>
              <a:t>nguồn </a:t>
            </a:r>
            <a:r>
              <a:rPr sz="1600" spc="-5" dirty="0">
                <a:solidFill>
                  <a:srgbClr val="FF0000"/>
                </a:solidFill>
                <a:latin typeface="Times New Roman"/>
                <a:cs typeface="Times New Roman"/>
              </a:rPr>
              <a:t>thu tiền SDĐ: </a:t>
            </a:r>
            <a:r>
              <a:rPr lang="en-US" sz="1600" b="1" spc="-45" dirty="0" smtClean="0">
                <a:solidFill>
                  <a:srgbClr val="FF0000"/>
                </a:solidFill>
                <a:latin typeface="Times New Roman"/>
                <a:cs typeface="Times New Roman"/>
              </a:rPr>
              <a:t>723</a:t>
            </a:r>
            <a:r>
              <a:rPr sz="1600" b="1" spc="-45" dirty="0" smtClean="0">
                <a:solidFill>
                  <a:srgbClr val="FF0000"/>
                </a:solidFill>
                <a:latin typeface="Times New Roman"/>
                <a:cs typeface="Times New Roman"/>
              </a:rPr>
              <a:t> </a:t>
            </a:r>
            <a:r>
              <a:rPr sz="1600" b="1" spc="-5" dirty="0">
                <a:solidFill>
                  <a:srgbClr val="FF0000"/>
                </a:solidFill>
                <a:latin typeface="Times New Roman"/>
                <a:cs typeface="Times New Roman"/>
              </a:rPr>
              <a:t>tỷ</a:t>
            </a:r>
            <a:r>
              <a:rPr sz="1600" b="1" spc="60" dirty="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210185" indent="-119380">
              <a:lnSpc>
                <a:spcPct val="100000"/>
              </a:lnSpc>
              <a:buChar char="-"/>
              <a:tabLst>
                <a:tab pos="210185" algn="l"/>
              </a:tabLst>
            </a:pPr>
            <a:r>
              <a:rPr sz="1600" spc="-5" dirty="0">
                <a:solidFill>
                  <a:srgbClr val="FF0000"/>
                </a:solidFill>
                <a:latin typeface="Times New Roman"/>
                <a:cs typeface="Times New Roman"/>
              </a:rPr>
              <a:t>Chi từ </a:t>
            </a:r>
            <a:r>
              <a:rPr sz="1600" dirty="0">
                <a:solidFill>
                  <a:srgbClr val="FF0000"/>
                </a:solidFill>
                <a:latin typeface="Times New Roman"/>
                <a:cs typeface="Times New Roman"/>
              </a:rPr>
              <a:t>nguồn </a:t>
            </a:r>
            <a:r>
              <a:rPr sz="1600" spc="-25" dirty="0">
                <a:solidFill>
                  <a:srgbClr val="FF0000"/>
                </a:solidFill>
                <a:latin typeface="Times New Roman"/>
                <a:cs typeface="Times New Roman"/>
              </a:rPr>
              <a:t>XSKT: </a:t>
            </a:r>
            <a:r>
              <a:rPr lang="en-US" sz="1600" b="1" dirty="0" smtClean="0">
                <a:solidFill>
                  <a:srgbClr val="FF0000"/>
                </a:solidFill>
                <a:latin typeface="Times New Roman"/>
                <a:cs typeface="Times New Roman"/>
              </a:rPr>
              <a:t>16</a:t>
            </a:r>
            <a:r>
              <a:rPr sz="1600" b="1" dirty="0" smtClean="0">
                <a:solidFill>
                  <a:srgbClr val="FF0000"/>
                </a:solidFill>
                <a:latin typeface="Times New Roman"/>
                <a:cs typeface="Times New Roman"/>
              </a:rPr>
              <a:t> </a:t>
            </a:r>
            <a:r>
              <a:rPr sz="1600" b="1" spc="-5" dirty="0" err="1">
                <a:solidFill>
                  <a:srgbClr val="FF0000"/>
                </a:solidFill>
                <a:latin typeface="Times New Roman"/>
                <a:cs typeface="Times New Roman"/>
              </a:rPr>
              <a:t>tỷ</a:t>
            </a:r>
            <a:r>
              <a:rPr sz="1600" b="1" spc="-250" dirty="0">
                <a:solidFill>
                  <a:srgbClr val="FF0000"/>
                </a:solidFill>
                <a:latin typeface="Times New Roman"/>
                <a:cs typeface="Times New Roman"/>
              </a:rPr>
              <a:t> </a:t>
            </a:r>
            <a:r>
              <a:rPr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đầu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tư</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chuyển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tiết</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kiệm</a:t>
            </a: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và</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khác</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2.231,6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bội</a:t>
            </a:r>
            <a:r>
              <a:rPr lang="en-US" sz="1600" spc="-10" dirty="0" smtClean="0">
                <a:solidFill>
                  <a:srgbClr val="FF0000"/>
                </a:solidFill>
                <a:latin typeface="Times New Roman"/>
                <a:cs typeface="Times New Roman"/>
              </a:rPr>
              <a:t> chi: </a:t>
            </a:r>
            <a:r>
              <a:rPr lang="en-US" sz="1600" b="1" spc="-10" dirty="0" smtClean="0">
                <a:solidFill>
                  <a:srgbClr val="FF0000"/>
                </a:solidFill>
                <a:latin typeface="Times New Roman"/>
                <a:cs typeface="Times New Roman"/>
              </a:rPr>
              <a:t>593,4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90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8"/>
            <a:ext cx="4466201" cy="2979671"/>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2979662"/>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en-US" sz="1600" b="1" spc="-5" dirty="0" smtClean="0">
                <a:solidFill>
                  <a:srgbClr val="7030A0"/>
                </a:solidFill>
                <a:latin typeface="Times New Roman"/>
                <a:cs typeface="Times New Roman"/>
              </a:rPr>
              <a:t>2.477</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en-US" sz="1600" b="1" dirty="0" smtClean="0">
                <a:solidFill>
                  <a:srgbClr val="7030A0"/>
                </a:solidFill>
                <a:latin typeface="Times New Roman"/>
                <a:cs typeface="Times New Roman"/>
              </a:rPr>
              <a:t>963</a:t>
            </a:r>
            <a:r>
              <a:rPr lang="vi-VN" sz="1600" b="1"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15" dirty="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en-US" sz="1600" b="1" spc="-45" dirty="0" smtClean="0">
                <a:solidFill>
                  <a:srgbClr val="7030A0"/>
                </a:solidFill>
                <a:latin typeface="Times New Roman"/>
                <a:cs typeface="Times New Roman"/>
              </a:rPr>
              <a:t>777</a:t>
            </a:r>
            <a:r>
              <a:rPr lang="vi-VN" sz="1600" b="1" spc="-45"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60" dirty="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vi-VN" sz="1600" spc="-5" dirty="0">
                <a:solidFill>
                  <a:srgbClr val="7030A0"/>
                </a:solidFill>
                <a:latin typeface="Times New Roman"/>
                <a:cs typeface="Times New Roman"/>
              </a:rPr>
              <a:t>Chi từ </a:t>
            </a:r>
            <a:r>
              <a:rPr lang="vi-VN" sz="1600" dirty="0">
                <a:solidFill>
                  <a:srgbClr val="7030A0"/>
                </a:solidFill>
                <a:latin typeface="Times New Roman"/>
                <a:cs typeface="Times New Roman"/>
              </a:rPr>
              <a:t>nguồn </a:t>
            </a:r>
            <a:r>
              <a:rPr lang="vi-VN" sz="1600" spc="-25" dirty="0">
                <a:solidFill>
                  <a:srgbClr val="7030A0"/>
                </a:solidFill>
                <a:latin typeface="Times New Roman"/>
                <a:cs typeface="Times New Roman"/>
              </a:rPr>
              <a:t>XSKT: </a:t>
            </a:r>
            <a:r>
              <a:rPr lang="en-US" sz="1600" b="1" dirty="0" smtClean="0">
                <a:solidFill>
                  <a:srgbClr val="7030A0"/>
                </a:solidFill>
                <a:latin typeface="Times New Roman"/>
                <a:cs typeface="Times New Roman"/>
              </a:rPr>
              <a:t>74</a:t>
            </a:r>
            <a:r>
              <a:rPr lang="vi-VN" sz="1600" b="1"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250" dirty="0">
                <a:solidFill>
                  <a:srgbClr val="7030A0"/>
                </a:solidFill>
                <a:latin typeface="Times New Roman"/>
                <a:cs typeface="Times New Roman"/>
              </a:rPr>
              <a:t> </a:t>
            </a:r>
            <a:r>
              <a:rPr lang="vi-VN" sz="1600" b="1" spc="-10" dirty="0"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chuyển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chi </a:t>
            </a:r>
            <a:r>
              <a:rPr lang="en-US" sz="1600" spc="-10" dirty="0" err="1">
                <a:solidFill>
                  <a:srgbClr val="7030A0"/>
                </a:solidFill>
                <a:latin typeface="Times New Roman"/>
                <a:cs typeface="Times New Roman"/>
              </a:rPr>
              <a:t>và</a:t>
            </a:r>
            <a:r>
              <a:rPr lang="en-US" sz="1600" spc="-10" dirty="0">
                <a:solidFill>
                  <a:srgbClr val="7030A0"/>
                </a:solidFill>
                <a:latin typeface="Times New Roman"/>
                <a:cs typeface="Times New Roman"/>
              </a:rPr>
              <a:t> </a:t>
            </a:r>
            <a:r>
              <a:rPr lang="en-US" sz="1600" spc="-10" dirty="0" err="1" smtClean="0">
                <a:solidFill>
                  <a:srgbClr val="7030A0"/>
                </a:solidFill>
                <a:latin typeface="Times New Roman"/>
                <a:cs typeface="Times New Roman"/>
              </a:rPr>
              <a:t>khác</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191,5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mới</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được</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cấp</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lại</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111,5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phí</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tham</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quan</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270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vốn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khác</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90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vi-VN" sz="1600" b="1" spc="-10" dirty="0">
              <a:solidFill>
                <a:srgbClr val="7030A0"/>
              </a:solidFill>
              <a:latin typeface="Times New Roman"/>
              <a:cs typeface="Times New Roman"/>
            </a:endParaRPr>
          </a:p>
          <a:p>
            <a:pPr>
              <a:lnSpc>
                <a:spcPct val="100000"/>
              </a:lnSpc>
              <a:spcBef>
                <a:spcPts val="95"/>
              </a:spcBef>
              <a:tabLst>
                <a:tab pos="342900" algn="l"/>
                <a:tab pos="343535" algn="l"/>
              </a:tabLst>
            </a:pPr>
            <a:endParaRPr sz="1600" dirty="0">
              <a:latin typeface="Times New Roman"/>
              <a:cs typeface="Times New Roman"/>
            </a:endParaRP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  </a:t>
            </a:r>
            <a:r>
              <a:rPr lang="en-US" sz="2000" b="1" dirty="0" smtClean="0">
                <a:solidFill>
                  <a:srgbClr val="FFFFFF"/>
                </a:solidFill>
                <a:latin typeface="Times New Roman" panose="02020603050405020304" pitchFamily="18" charset="0"/>
                <a:cs typeface="Times New Roman" panose="02020603050405020304" pitchFamily="18" charset="0"/>
              </a:rPr>
              <a:t>13.240</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4.605</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8.635</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229735" cy="756920"/>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a:t>
            </a:r>
            <a:r>
              <a:rPr sz="1600" i="1">
                <a:solidFill>
                  <a:srgbClr val="001F5F"/>
                </a:solidFill>
                <a:latin typeface="Times New Roman"/>
                <a:cs typeface="Times New Roman"/>
              </a:rPr>
              <a:t>: </a:t>
            </a:r>
            <a:r>
              <a:rPr lang="en-US" sz="1600" b="1" i="1" dirty="0" smtClean="0">
                <a:solidFill>
                  <a:srgbClr val="0000FF"/>
                </a:solidFill>
                <a:latin typeface="Times New Roman"/>
                <a:cs typeface="Times New Roman"/>
              </a:rPr>
              <a:t>3.650 t</a:t>
            </a:r>
            <a:r>
              <a:rPr sz="1600" b="1" i="1" spc="-5" smtClean="0">
                <a:solidFill>
                  <a:srgbClr val="0000FF"/>
                </a:solidFill>
                <a:latin typeface="Times New Roman"/>
                <a:cs typeface="Times New Roman"/>
              </a:rPr>
              <a:t>ỷ</a:t>
            </a:r>
            <a:r>
              <a:rPr sz="1600" b="1" i="1" spc="30" smtClean="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a:p>
            <a:pPr marL="131445" indent="-118745">
              <a:lnSpc>
                <a:spcPct val="100000"/>
              </a:lnSpc>
              <a:buChar char="-"/>
              <a:tabLst>
                <a:tab pos="132080" algn="l"/>
                <a:tab pos="2673985" algn="l"/>
              </a:tabLst>
            </a:pPr>
            <a:r>
              <a:rPr sz="1600" i="1" spc="-5" smtClean="0">
                <a:solidFill>
                  <a:srgbClr val="001F5F"/>
                </a:solidFill>
                <a:latin typeface="Times New Roman"/>
                <a:cs typeface="Times New Roman"/>
              </a:rPr>
              <a:t>Chi</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ứng</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dụng</a:t>
            </a:r>
            <a:r>
              <a:rPr lang="en-US" sz="1600" i="1" spc="-5" dirty="0" smtClean="0">
                <a:solidFill>
                  <a:srgbClr val="001F5F"/>
                </a:solidFill>
                <a:latin typeface="Times New Roman"/>
                <a:cs typeface="Times New Roman"/>
              </a:rPr>
              <a:t> </a:t>
            </a:r>
            <a:r>
              <a:rPr sz="1600" i="1" smtClean="0">
                <a:solidFill>
                  <a:srgbClr val="001F5F"/>
                </a:solidFill>
                <a:latin typeface="Times New Roman"/>
                <a:cs typeface="Times New Roman"/>
              </a:rPr>
              <a:t>khoa </a:t>
            </a:r>
            <a:r>
              <a:rPr sz="1600" i="1" dirty="0">
                <a:solidFill>
                  <a:srgbClr val="001F5F"/>
                </a:solidFill>
                <a:latin typeface="Times New Roman"/>
                <a:cs typeface="Times New Roman"/>
              </a:rPr>
              <a:t>học</a:t>
            </a:r>
            <a:r>
              <a:rPr sz="1600" i="1" spc="5" dirty="0">
                <a:solidFill>
                  <a:srgbClr val="001F5F"/>
                </a:solidFill>
                <a:latin typeface="Times New Roman"/>
                <a:cs typeface="Times New Roman"/>
              </a:rPr>
              <a:t> </a:t>
            </a:r>
            <a:r>
              <a:rPr sz="1600" i="1" spc="-5" dirty="0" err="1">
                <a:solidFill>
                  <a:srgbClr val="001F5F"/>
                </a:solidFill>
                <a:latin typeface="Times New Roman"/>
                <a:cs typeface="Times New Roman"/>
              </a:rPr>
              <a:t>công</a:t>
            </a:r>
            <a:r>
              <a:rPr sz="1600" i="1" spc="10" dirty="0">
                <a:solidFill>
                  <a:srgbClr val="001F5F"/>
                </a:solidFill>
                <a:latin typeface="Times New Roman"/>
                <a:cs typeface="Times New Roman"/>
              </a:rPr>
              <a:t> </a:t>
            </a:r>
            <a:r>
              <a:rPr sz="1600" i="1" dirty="0" err="1" smtClean="0">
                <a:solidFill>
                  <a:srgbClr val="001F5F"/>
                </a:solidFill>
                <a:latin typeface="Times New Roman"/>
                <a:cs typeface="Times New Roman"/>
              </a:rPr>
              <a:t>nghệ</a:t>
            </a:r>
            <a:r>
              <a:rPr sz="1600" i="1" smtClean="0">
                <a:solidFill>
                  <a:srgbClr val="001F5F"/>
                </a:solidFill>
                <a:latin typeface="Times New Roman"/>
                <a:cs typeface="Times New Roman"/>
              </a:rPr>
              <a:t>:</a:t>
            </a:r>
            <a:r>
              <a:rPr lang="en-US" sz="1600" i="1" dirty="0" smtClean="0">
                <a:solidFill>
                  <a:srgbClr val="001F5F"/>
                </a:solidFill>
                <a:latin typeface="Times New Roman"/>
                <a:cs typeface="Times New Roman"/>
              </a:rPr>
              <a:t> </a:t>
            </a:r>
            <a:r>
              <a:rPr lang="en-US" sz="1600" b="1" i="1" spc="-5" dirty="0" smtClean="0">
                <a:solidFill>
                  <a:srgbClr val="0000FF"/>
                </a:solidFill>
                <a:latin typeface="Times New Roman"/>
                <a:cs typeface="Times New Roman"/>
              </a:rPr>
              <a:t>6,8</a:t>
            </a:r>
            <a:r>
              <a:rPr sz="1600" b="1" i="1" spc="-5" smtClean="0">
                <a:solidFill>
                  <a:srgbClr val="0000FF"/>
                </a:solidFill>
                <a:latin typeface="Times New Roman"/>
                <a:cs typeface="Times New Roman"/>
              </a:rPr>
              <a:t> </a:t>
            </a:r>
            <a:r>
              <a:rPr sz="1600" b="1" i="1" spc="-5" dirty="0">
                <a:solidFill>
                  <a:srgbClr val="0000FF"/>
                </a:solidFill>
                <a:latin typeface="Times New Roman"/>
                <a:cs typeface="Times New Roman"/>
              </a:rPr>
              <a:t>tỷ</a:t>
            </a:r>
            <a:r>
              <a:rPr sz="1600" b="1" i="1" spc="5" dirty="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1" y="2014745"/>
            <a:ext cx="1229230" cy="243656"/>
          </a:xfrm>
          <a:prstGeom prst="rect">
            <a:avLst/>
          </a:prstGeom>
        </p:spPr>
        <p:txBody>
          <a:bodyPr vert="horz" wrap="square" lIns="0" tIns="12700" rIns="0" bIns="0" rtlCol="0">
            <a:spAutoFit/>
          </a:bodyPr>
          <a:lstStyle/>
          <a:p>
            <a:pPr marL="12700">
              <a:lnSpc>
                <a:spcPct val="100000"/>
              </a:lnSpc>
              <a:spcBef>
                <a:spcPts val="100"/>
              </a:spcBef>
            </a:pPr>
            <a:r>
              <a:rPr lang="en-US" sz="1500" b="1" spc="-5" dirty="0" smtClean="0">
                <a:solidFill>
                  <a:srgbClr val="CC00CC"/>
                </a:solidFill>
                <a:latin typeface="Times New Roman"/>
                <a:cs typeface="Times New Roman"/>
              </a:rPr>
              <a:t>1.396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en-US" sz="1500" b="1" dirty="0" smtClean="0">
                <a:solidFill>
                  <a:srgbClr val="CC00CC"/>
                </a:solidFill>
                <a:latin typeface="Times New Roman"/>
                <a:cs typeface="Times New Roman"/>
              </a:rPr>
              <a:t>33,49</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en-US" sz="1800" b="1" spc="-5" dirty="0" smtClean="0">
                <a:solidFill>
                  <a:srgbClr val="FF0000"/>
                </a:solidFill>
                <a:latin typeface="Times New Roman"/>
                <a:cs typeface="Times New Roman"/>
              </a:rPr>
              <a:t>13.240</a:t>
            </a:r>
            <a:r>
              <a:rPr sz="1800" b="1" spc="-5" dirty="0" smtClean="0">
                <a:solidFill>
                  <a:srgbClr val="FF0000"/>
                </a:solidFill>
                <a:latin typeface="Times New Roman"/>
                <a:cs typeface="Times New Roman"/>
              </a:rPr>
              <a:t> </a:t>
            </a:r>
            <a:r>
              <a:rPr sz="1800" b="1" spc="-10" dirty="0">
                <a:solidFill>
                  <a:srgbClr val="FF0000"/>
                </a:solidFill>
                <a:latin typeface="Times New Roman"/>
                <a:cs typeface="Times New Roman"/>
              </a:rPr>
              <a:t>tỷ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en-US" dirty="0" smtClean="0">
                <a:latin typeface="Times New Roman"/>
                <a:cs typeface="Times New Roman"/>
              </a:rPr>
              <a:t>54,7</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địa </a:t>
            </a:r>
            <a:r>
              <a:rPr sz="1800" spc="-5" dirty="0">
                <a:latin typeface="Times New Roman"/>
                <a:cs typeface="Times New Roman"/>
              </a:rPr>
              <a:t>phương </a:t>
            </a:r>
            <a:r>
              <a:rPr sz="1800" dirty="0">
                <a:latin typeface="Times New Roman"/>
                <a:cs typeface="Times New Roman"/>
              </a:rPr>
              <a:t>và </a:t>
            </a:r>
            <a:r>
              <a:rPr sz="1800" dirty="0" err="1">
                <a:latin typeface="Times New Roman"/>
                <a:cs typeface="Times New Roman"/>
              </a:rPr>
              <a:t>bằng</a:t>
            </a:r>
            <a:r>
              <a:rPr sz="1800" dirty="0">
                <a:latin typeface="Times New Roman"/>
                <a:cs typeface="Times New Roman"/>
              </a:rPr>
              <a:t> </a:t>
            </a:r>
            <a:r>
              <a:rPr sz="1800" dirty="0" smtClean="0">
                <a:latin typeface="Times New Roman"/>
                <a:cs typeface="Times New Roman"/>
              </a:rPr>
              <a:t>1</a:t>
            </a:r>
            <a:r>
              <a:rPr lang="en-US" sz="1800" dirty="0" smtClean="0">
                <a:latin typeface="Times New Roman"/>
                <a:cs typeface="Times New Roman"/>
              </a:rPr>
              <a:t>11,2</a:t>
            </a:r>
            <a:r>
              <a:rPr sz="1800" dirty="0" smtClean="0">
                <a:latin typeface="Times New Roman"/>
                <a:cs typeface="Times New Roman"/>
              </a:rPr>
              <a:t>% </a:t>
            </a:r>
            <a:r>
              <a:rPr sz="1800" dirty="0">
                <a:latin typeface="Times New Roman"/>
                <a:cs typeface="Times New Roman"/>
              </a:rPr>
              <a:t>dự toán </a:t>
            </a:r>
            <a:r>
              <a:rPr sz="1800" dirty="0" err="1">
                <a:latin typeface="Times New Roman"/>
                <a:cs typeface="Times New Roman"/>
              </a:rPr>
              <a:t>năm</a:t>
            </a:r>
            <a:r>
              <a:rPr sz="1800" spc="-30" dirty="0">
                <a:latin typeface="Times New Roman"/>
                <a:cs typeface="Times New Roman"/>
              </a:rPr>
              <a:t> </a:t>
            </a:r>
            <a:r>
              <a:rPr sz="1800" dirty="0" smtClean="0">
                <a:latin typeface="Times New Roman"/>
                <a:cs typeface="Times New Roman"/>
              </a:rPr>
              <a:t>201</a:t>
            </a:r>
            <a:r>
              <a:rPr lang="en-US" sz="1800" dirty="0" smtClean="0">
                <a:latin typeface="Times New Roman"/>
                <a:cs typeface="Times New Roman"/>
              </a:rPr>
              <a:t>9</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6710952"/>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500034" y="714356"/>
            <a:ext cx="8358246" cy="5614999"/>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a:cs typeface="Times New Roman"/>
              </a:rPr>
              <a:t>* </a:t>
            </a:r>
            <a:r>
              <a:rPr sz="2000" b="1" i="1" dirty="0" smtClean="0">
                <a:solidFill>
                  <a:srgbClr val="FF0000"/>
                </a:solidFill>
                <a:latin typeface="Times New Roman"/>
                <a:cs typeface="Times New Roman"/>
              </a:rPr>
              <a:t>Chi </a:t>
            </a:r>
            <a:r>
              <a:rPr sz="2000" b="1" i="1" spc="-5" dirty="0">
                <a:solidFill>
                  <a:srgbClr val="FF0000"/>
                </a:solidFill>
                <a:latin typeface="Times New Roman"/>
                <a:cs typeface="Times New Roman"/>
              </a:rPr>
              <a:t>các hoạt </a:t>
            </a:r>
            <a:r>
              <a:rPr sz="2000" b="1" i="1" dirty="0">
                <a:solidFill>
                  <a:srgbClr val="FF0000"/>
                </a:solidFill>
                <a:latin typeface="Times New Roman"/>
                <a:cs typeface="Times New Roman"/>
              </a:rPr>
              <a:t>động </a:t>
            </a:r>
            <a:r>
              <a:rPr sz="2000" b="1" i="1" spc="-5" dirty="0">
                <a:solidFill>
                  <a:srgbClr val="FF0000"/>
                </a:solidFill>
                <a:latin typeface="Times New Roman"/>
                <a:cs typeface="Times New Roman"/>
              </a:rPr>
              <a:t>kinh </a:t>
            </a:r>
            <a:r>
              <a:rPr sz="2000" b="1" i="1" spc="-5" dirty="0" err="1">
                <a:solidFill>
                  <a:srgbClr val="FF0000"/>
                </a:solidFill>
                <a:latin typeface="Times New Roman"/>
                <a:cs typeface="Times New Roman"/>
              </a:rPr>
              <a:t>tế</a:t>
            </a:r>
            <a:r>
              <a:rPr sz="2000" b="1" i="1" spc="-5" dirty="0" smtClean="0">
                <a:solidFill>
                  <a:srgbClr val="FF0000"/>
                </a:solidFill>
                <a:latin typeface="Times New Roman"/>
                <a:cs typeface="Times New Roman"/>
              </a:rPr>
              <a:t>:</a:t>
            </a:r>
            <a:r>
              <a:rPr lang="en-US" sz="2000" b="1" i="1" spc="-5" dirty="0" smtClean="0">
                <a:solidFill>
                  <a:srgbClr val="FF0000"/>
                </a:solidFill>
                <a:latin typeface="Times New Roman"/>
                <a:cs typeface="Times New Roman"/>
              </a:rPr>
              <a:t> </a:t>
            </a:r>
            <a:r>
              <a:rPr lang="nl-NL" sz="2000" dirty="0">
                <a:latin typeface="Times New Roman" panose="02020603050405020304" pitchFamily="18" charset="0"/>
                <a:cs typeface="Times New Roman" panose="02020603050405020304" pitchFamily="18" charset="0"/>
              </a:rPr>
              <a:t>Dự toán chi là 2.339 tỷ đồng, tăng 10,9% so với dự toán năm 2019. Trong đó: Khối tỉnh chi </a:t>
            </a:r>
            <a:r>
              <a:rPr lang="nl-NL" sz="2000" dirty="0" smtClean="0">
                <a:latin typeface="Times New Roman" panose="02020603050405020304" pitchFamily="18" charset="0"/>
                <a:cs typeface="Times New Roman" panose="02020603050405020304" pitchFamily="18" charset="0"/>
              </a:rPr>
              <a:t>636,8 </a:t>
            </a:r>
            <a:r>
              <a:rPr lang="nl-NL" sz="2000" dirty="0">
                <a:latin typeface="Times New Roman" panose="02020603050405020304" pitchFamily="18" charset="0"/>
                <a:cs typeface="Times New Roman" panose="02020603050405020304" pitchFamily="18" charset="0"/>
              </a:rPr>
              <a:t>tỷ đồng, khối huyện, xã chi </a:t>
            </a:r>
            <a:r>
              <a:rPr lang="nl-NL" sz="2000" dirty="0" smtClean="0">
                <a:latin typeface="Times New Roman" panose="02020603050405020304" pitchFamily="18" charset="0"/>
                <a:cs typeface="Times New Roman" panose="02020603050405020304" pitchFamily="18" charset="0"/>
              </a:rPr>
              <a:t>1.702,2 </a:t>
            </a:r>
            <a:r>
              <a:rPr lang="nl-NL" sz="2000" dirty="0">
                <a:latin typeface="Times New Roman" panose="02020603050405020304" pitchFamily="18" charset="0"/>
                <a:cs typeface="Times New Roman" panose="02020603050405020304" pitchFamily="18" charset="0"/>
              </a:rPr>
              <a:t>tỷ </a:t>
            </a:r>
            <a:r>
              <a:rPr lang="nl-NL" sz="2000" dirty="0" smtClean="0">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nl-NL" sz="2000" dirty="0">
                <a:solidFill>
                  <a:srgbClr val="7030A0"/>
                </a:solidFill>
                <a:latin typeface="Times New Roman" panose="02020603050405020304" pitchFamily="18" charset="0"/>
                <a:cs typeface="Times New Roman" panose="02020603050405020304" pitchFamily="18" charset="0"/>
              </a:rPr>
              <a:t>Dự toán chi là 1.196,4</a:t>
            </a:r>
            <a:r>
              <a:rPr lang="nl-NL" sz="2000" b="1" dirty="0">
                <a:solidFill>
                  <a:srgbClr val="7030A0"/>
                </a:solidFill>
                <a:latin typeface="Times New Roman" panose="02020603050405020304" pitchFamily="18" charset="0"/>
                <a:cs typeface="Times New Roman" panose="02020603050405020304" pitchFamily="18" charset="0"/>
              </a:rPr>
              <a:t> </a:t>
            </a:r>
            <a:r>
              <a:rPr lang="nl-NL" sz="2000" dirty="0">
                <a:solidFill>
                  <a:srgbClr val="7030A0"/>
                </a:solidFill>
                <a:latin typeface="Times New Roman" panose="02020603050405020304" pitchFamily="18" charset="0"/>
                <a:cs typeface="Times New Roman" panose="02020603050405020304" pitchFamily="18" charset="0"/>
              </a:rPr>
              <a:t>tỷ đồng,</a:t>
            </a:r>
            <a:r>
              <a:rPr lang="nl-NL" sz="2000" b="1" dirty="0">
                <a:solidFill>
                  <a:srgbClr val="7030A0"/>
                </a:solidFill>
                <a:latin typeface="Times New Roman" panose="02020603050405020304" pitchFamily="18" charset="0"/>
                <a:cs typeface="Times New Roman" panose="02020603050405020304" pitchFamily="18" charset="0"/>
              </a:rPr>
              <a:t> </a:t>
            </a:r>
            <a:r>
              <a:rPr lang="nl-NL" sz="2000" dirty="0">
                <a:solidFill>
                  <a:srgbClr val="7030A0"/>
                </a:solidFill>
                <a:latin typeface="Times New Roman" panose="02020603050405020304" pitchFamily="18" charset="0"/>
                <a:cs typeface="Times New Roman" panose="02020603050405020304" pitchFamily="18" charset="0"/>
              </a:rPr>
              <a:t>tăng 13,2% so với dự toán năm 2019. Trong đó: Khối tỉnh chi 263,9 tỷ đồng, khối huyện chi 932,5 tỷ đồng. </a:t>
            </a:r>
            <a:r>
              <a:rPr lang="nl-NL" sz="2000" dirty="0" smtClean="0">
                <a:solidFill>
                  <a:srgbClr val="7030A0"/>
                </a:solidFill>
                <a:latin typeface="Times New Roman" panose="02020603050405020304" pitchFamily="18" charset="0"/>
                <a:cs typeface="Times New Roman" panose="02020603050405020304" pitchFamily="18" charset="0"/>
              </a:rPr>
              <a:t>Phân </a:t>
            </a:r>
            <a:r>
              <a:rPr lang="nl-NL" sz="2000" dirty="0">
                <a:solidFill>
                  <a:srgbClr val="7030A0"/>
                </a:solidFill>
                <a:latin typeface="Times New Roman" panose="02020603050405020304" pitchFamily="18" charset="0"/>
                <a:cs typeface="Times New Roman" panose="02020603050405020304" pitchFamily="18" charset="0"/>
              </a:rPr>
              <a:t>bổ thực hiện các chế độ, chính sách đã được cấp có thẩm quyền ban hành: Hỗ trợ Tết Nguyên đán và ngày 27/7 cho gia đình chính sách với mức ngày Tết nguyên đán 400.000 đồng/đối tượng, ngày 27/7 mức 300.000 đồng/đối tượng; kinh phí trợ cấp hằng tháng cho cán bộ xã nghỉ việc; Trợ cấp thường xuyên cho đối tượng bảo trợ xã hội theo Nghị định 136/2014/NĐ-CP; trợ cấp hằng tháng cho thanh niên xung phong; hỗ trợ tiền điện cho hộ nghèo, hộ chính sách, kinh phí </a:t>
            </a:r>
            <a:r>
              <a:rPr lang="nl-NL" sz="2000" dirty="0" smtClean="0">
                <a:solidFill>
                  <a:srgbClr val="7030A0"/>
                </a:solidFill>
                <a:latin typeface="Times New Roman" panose="02020603050405020304" pitchFamily="18" charset="0"/>
                <a:cs typeface="Times New Roman" panose="02020603050405020304" pitchFamily="18" charset="0"/>
              </a:rPr>
              <a:t>thực </a:t>
            </a:r>
            <a:r>
              <a:rPr lang="nl-NL" sz="2000" dirty="0">
                <a:solidFill>
                  <a:srgbClr val="7030A0"/>
                </a:solidFill>
                <a:latin typeface="Times New Roman" panose="02020603050405020304" pitchFamily="18" charset="0"/>
                <a:cs typeface="Times New Roman" panose="02020603050405020304" pitchFamily="18" charset="0"/>
              </a:rPr>
              <a:t>hiện </a:t>
            </a:r>
            <a:r>
              <a:rPr lang="nl-NL" sz="2000" dirty="0" smtClean="0">
                <a:solidFill>
                  <a:srgbClr val="7030A0"/>
                </a:solidFill>
                <a:latin typeface="Times New Roman" panose="02020603050405020304" pitchFamily="18" charset="0"/>
                <a:cs typeface="Times New Roman" panose="02020603050405020304" pitchFamily="18" charset="0"/>
              </a:rPr>
              <a:t>chương </a:t>
            </a:r>
            <a:r>
              <a:rPr lang="nl-NL" sz="2000" dirty="0">
                <a:solidFill>
                  <a:srgbClr val="7030A0"/>
                </a:solidFill>
                <a:latin typeface="Times New Roman" panose="02020603050405020304" pitchFamily="18" charset="0"/>
                <a:cs typeface="Times New Roman" panose="02020603050405020304" pitchFamily="18" charset="0"/>
              </a:rPr>
              <a:t>trình khuyến khích thoát nghèo bền vững giai đoạn 2017-2021; </a:t>
            </a:r>
            <a:r>
              <a:rPr lang="nl-NL" sz="2000" dirty="0" smtClean="0">
                <a:solidFill>
                  <a:srgbClr val="7030A0"/>
                </a:solidFill>
                <a:latin typeface="Times New Roman" panose="02020603050405020304" pitchFamily="18" charset="0"/>
                <a:cs typeface="Times New Roman" panose="02020603050405020304" pitchFamily="18" charset="0"/>
              </a:rPr>
              <a:t>chính </a:t>
            </a:r>
            <a:r>
              <a:rPr lang="nl-NL" sz="2000" dirty="0">
                <a:solidFill>
                  <a:srgbClr val="7030A0"/>
                </a:solidFill>
                <a:latin typeface="Times New Roman" panose="02020603050405020304" pitchFamily="18" charset="0"/>
                <a:cs typeface="Times New Roman" panose="02020603050405020304" pitchFamily="18" charset="0"/>
              </a:rPr>
              <a:t>sách hỗ trợ cho hộ nghèo thuộc gia đình người có công cách mạng, hộ nghèo thuộc diện bảo trợ xã hội theo Nghị quyết của HĐND tỉnh…</a:t>
            </a:r>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406</TotalTime>
  <Words>2587</Words>
  <Application>Microsoft Office PowerPoint</Application>
  <PresentationFormat>On-screen Show (4:3)</PresentationFormat>
  <Paragraphs>130</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6.249 tỷ đồng (chiếm tỷ trọng 25,8% 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593,4 tỷ đồng.</vt:lpstr>
      <vt:lpstr>IV. KẾ HOẠCH TÀI CHÍNH - NSNN 03 NĂM 2020-2022</vt:lpstr>
      <vt:lpstr>Tình hình vay và trả nợ giai đoạn 2020-2022</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97</cp:revision>
  <dcterms:created xsi:type="dcterms:W3CDTF">2019-11-28T03:11:21Z</dcterms:created>
  <dcterms:modified xsi:type="dcterms:W3CDTF">2020-01-09T08:19:29Z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