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71" r:id="rId11"/>
    <p:sldId id="265" r:id="rId12"/>
    <p:sldId id="266" r:id="rId13"/>
    <p:sldId id="267" r:id="rId14"/>
    <p:sldId id="272" r:id="rId15"/>
    <p:sldId id="268" r:id="rId16"/>
    <p:sldId id="269" r:id="rId17"/>
    <p:sldId id="270" r:id="rId18"/>
  </p:sldIdLst>
  <p:sldSz cx="9144000" cy="6858000" type="screen4x3"/>
  <p:notesSz cx="9866313" cy="67357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1A5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70" d="100"/>
          <a:sy n="70" d="100"/>
        </p:scale>
        <p:origin x="1386" y="72"/>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5402" cy="33834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589198" y="0"/>
            <a:ext cx="4275402" cy="338348"/>
          </a:xfrm>
          <a:prstGeom prst="rect">
            <a:avLst/>
          </a:prstGeom>
        </p:spPr>
        <p:txBody>
          <a:bodyPr vert="horz" lIns="91440" tIns="45720" rIns="91440" bIns="45720" rtlCol="0"/>
          <a:lstStyle>
            <a:lvl1pPr algn="r">
              <a:defRPr sz="1200"/>
            </a:lvl1pPr>
          </a:lstStyle>
          <a:p>
            <a:fld id="{BDCCDACC-C9DB-44AE-80EB-567FACFBF4B3}" type="datetimeFigureOut">
              <a:rPr lang="en-US" smtClean="0"/>
              <a:pPr/>
              <a:t>06/12/2022</a:t>
            </a:fld>
            <a:endParaRPr lang="en-US"/>
          </a:p>
        </p:txBody>
      </p:sp>
      <p:sp>
        <p:nvSpPr>
          <p:cNvPr id="4" name="Slide Image Placeholder 3"/>
          <p:cNvSpPr>
            <a:spLocks noGrp="1" noRot="1" noChangeAspect="1"/>
          </p:cNvSpPr>
          <p:nvPr>
            <p:ph type="sldImg" idx="2"/>
          </p:nvPr>
        </p:nvSpPr>
        <p:spPr>
          <a:xfrm>
            <a:off x="3417888" y="841375"/>
            <a:ext cx="3030537" cy="22733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86632" y="3241587"/>
            <a:ext cx="7893050" cy="2652206"/>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397417"/>
            <a:ext cx="4275402" cy="33834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589198" y="6397417"/>
            <a:ext cx="4275402" cy="338347"/>
          </a:xfrm>
          <a:prstGeom prst="rect">
            <a:avLst/>
          </a:prstGeom>
        </p:spPr>
        <p:txBody>
          <a:bodyPr vert="horz" lIns="91440" tIns="45720" rIns="91440" bIns="45720" rtlCol="0" anchor="b"/>
          <a:lstStyle>
            <a:lvl1pPr algn="r">
              <a:defRPr sz="1200"/>
            </a:lvl1pPr>
          </a:lstStyle>
          <a:p>
            <a:fld id="{14104966-3021-4F92-831A-0DCF1C17614B}" type="slidenum">
              <a:rPr lang="en-US" smtClean="0"/>
              <a:pPr/>
              <a:t>‹#›</a:t>
            </a:fld>
            <a:endParaRPr lang="en-US"/>
          </a:p>
        </p:txBody>
      </p:sp>
    </p:spTree>
    <p:extLst>
      <p:ext uri="{BB962C8B-B14F-4D97-AF65-F5344CB8AC3E}">
        <p14:creationId xmlns:p14="http://schemas.microsoft.com/office/powerpoint/2010/main" val="2912752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104966-3021-4F92-831A-0DCF1C17614B}" type="slidenum">
              <a:rPr lang="en-US" smtClean="0"/>
              <a:pPr/>
              <a:t>2</a:t>
            </a:fld>
            <a:endParaRPr lang="en-US"/>
          </a:p>
        </p:txBody>
      </p:sp>
    </p:spTree>
    <p:extLst>
      <p:ext uri="{BB962C8B-B14F-4D97-AF65-F5344CB8AC3E}">
        <p14:creationId xmlns:p14="http://schemas.microsoft.com/office/powerpoint/2010/main" val="32430442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06/12/2022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FFFF00"/>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0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06/12/2022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FFFF00"/>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06/12/2022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FFFF00"/>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06/12/2022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06/12/2022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561465" y="161036"/>
            <a:ext cx="6021069" cy="330834"/>
          </a:xfrm>
          <a:prstGeom prst="rect">
            <a:avLst/>
          </a:prstGeom>
        </p:spPr>
        <p:txBody>
          <a:bodyPr wrap="square" lIns="0" tIns="0" rIns="0" bIns="0">
            <a:spAutoFit/>
          </a:bodyPr>
          <a:lstStyle>
            <a:lvl1pPr>
              <a:defRPr sz="2000" b="1" i="0">
                <a:solidFill>
                  <a:srgbClr val="FFFF00"/>
                </a:solidFill>
                <a:latin typeface="Arial"/>
                <a:cs typeface="Arial"/>
              </a:defRPr>
            </a:lvl1pPr>
          </a:lstStyle>
          <a:p>
            <a:endParaRPr/>
          </a:p>
        </p:txBody>
      </p:sp>
      <p:sp>
        <p:nvSpPr>
          <p:cNvPr id="3" name="Holder 3"/>
          <p:cNvSpPr>
            <a:spLocks noGrp="1"/>
          </p:cNvSpPr>
          <p:nvPr>
            <p:ph type="body" idx="1"/>
          </p:nvPr>
        </p:nvSpPr>
        <p:spPr>
          <a:xfrm>
            <a:off x="419912" y="2689606"/>
            <a:ext cx="8304174" cy="2084070"/>
          </a:xfrm>
          <a:prstGeom prst="rect">
            <a:avLst/>
          </a:prstGeom>
        </p:spPr>
        <p:txBody>
          <a:bodyPr wrap="square" lIns="0" tIns="0" rIns="0" bIns="0">
            <a:spAutoFit/>
          </a:bodyPr>
          <a:lstStyle>
            <a:lvl1pPr>
              <a:defRPr sz="20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06/12/2022</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43.png"/><Relationship Id="rId3" Type="http://schemas.openxmlformats.org/officeDocument/2006/relationships/image" Target="../media/image38.png"/><Relationship Id="rId7" Type="http://schemas.openxmlformats.org/officeDocument/2006/relationships/image" Target="../media/image42.png"/><Relationship Id="rId2" Type="http://schemas.openxmlformats.org/officeDocument/2006/relationships/image" Target="../media/image37.png"/><Relationship Id="rId1" Type="http://schemas.openxmlformats.org/officeDocument/2006/relationships/slideLayout" Target="../slideLayouts/slideLayout2.xml"/><Relationship Id="rId6" Type="http://schemas.openxmlformats.org/officeDocument/2006/relationships/image" Target="../media/image41.png"/><Relationship Id="rId5" Type="http://schemas.openxmlformats.org/officeDocument/2006/relationships/image" Target="../media/image40.png"/><Relationship Id="rId10" Type="http://schemas.openxmlformats.org/officeDocument/2006/relationships/image" Target="../media/image45.png"/><Relationship Id="rId4" Type="http://schemas.openxmlformats.org/officeDocument/2006/relationships/image" Target="../media/image39.png"/><Relationship Id="rId9" Type="http://schemas.openxmlformats.org/officeDocument/2006/relationships/image" Target="../media/image44.png"/></Relationships>
</file>

<file path=ppt/slides/_rels/slide17.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image" Target="../media/image46.png"/><Relationship Id="rId1" Type="http://schemas.openxmlformats.org/officeDocument/2006/relationships/slideLayout" Target="../slideLayouts/slideLayout2.xml"/><Relationship Id="rId6" Type="http://schemas.openxmlformats.org/officeDocument/2006/relationships/image" Target="../media/image50.png"/><Relationship Id="rId5" Type="http://schemas.openxmlformats.org/officeDocument/2006/relationships/image" Target="../media/image49.png"/><Relationship Id="rId4" Type="http://schemas.openxmlformats.org/officeDocument/2006/relationships/image" Target="../media/image48.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5.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 Id="rId9" Type="http://schemas.openxmlformats.org/officeDocument/2006/relationships/image" Target="../media/image22.png"/></Relationships>
</file>

<file path=ppt/slides/_rels/slide8.xml.rels><?xml version="1.0" encoding="UTF-8" standalone="yes"?>
<Relationships xmlns="http://schemas.openxmlformats.org/package/2006/relationships"><Relationship Id="rId8" Type="http://schemas.openxmlformats.org/officeDocument/2006/relationships/image" Target="../media/image28.png"/><Relationship Id="rId13" Type="http://schemas.openxmlformats.org/officeDocument/2006/relationships/image" Target="../media/image33.png"/><Relationship Id="rId3" Type="http://schemas.openxmlformats.org/officeDocument/2006/relationships/image" Target="../media/image23.png"/><Relationship Id="rId7" Type="http://schemas.openxmlformats.org/officeDocument/2006/relationships/image" Target="../media/image27.png"/><Relationship Id="rId12" Type="http://schemas.openxmlformats.org/officeDocument/2006/relationships/image" Target="../media/image32.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26.png"/><Relationship Id="rId11" Type="http://schemas.openxmlformats.org/officeDocument/2006/relationships/image" Target="../media/image31.png"/><Relationship Id="rId5" Type="http://schemas.openxmlformats.org/officeDocument/2006/relationships/image" Target="../media/image25.png"/><Relationship Id="rId15" Type="http://schemas.openxmlformats.org/officeDocument/2006/relationships/image" Target="../media/image35.png"/><Relationship Id="rId10" Type="http://schemas.openxmlformats.org/officeDocument/2006/relationships/image" Target="../media/image30.png"/><Relationship Id="rId4" Type="http://schemas.openxmlformats.org/officeDocument/2006/relationships/image" Target="../media/image24.png"/><Relationship Id="rId9" Type="http://schemas.openxmlformats.org/officeDocument/2006/relationships/image" Target="../media/image29.png"/><Relationship Id="rId14" Type="http://schemas.openxmlformats.org/officeDocument/2006/relationships/image" Target="../media/image34.png"/></Relationships>
</file>

<file path=ppt/slides/_rels/slide9.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20492" y="1676222"/>
            <a:ext cx="4304030" cy="391795"/>
          </a:xfrm>
          <a:prstGeom prst="rect">
            <a:avLst/>
          </a:prstGeom>
        </p:spPr>
        <p:txBody>
          <a:bodyPr vert="horz" wrap="square" lIns="0" tIns="12700" rIns="0" bIns="0" rtlCol="0">
            <a:spAutoFit/>
          </a:bodyPr>
          <a:lstStyle/>
          <a:p>
            <a:pPr marL="12700">
              <a:lnSpc>
                <a:spcPct val="100000"/>
              </a:lnSpc>
              <a:spcBef>
                <a:spcPts val="100"/>
              </a:spcBef>
            </a:pPr>
            <a:r>
              <a:rPr lang="en-US" sz="2400" spc="-5" dirty="0" smtClean="0">
                <a:solidFill>
                  <a:srgbClr val="000000"/>
                </a:solidFill>
                <a:latin typeface="Times New Roman"/>
                <a:cs typeface="Times New Roman"/>
              </a:rPr>
              <a:t>  </a:t>
            </a:r>
            <a:r>
              <a:rPr sz="2400" spc="-5" dirty="0" smtClean="0">
                <a:solidFill>
                  <a:srgbClr val="000000"/>
                </a:solidFill>
                <a:latin typeface="Times New Roman"/>
                <a:cs typeface="Times New Roman"/>
              </a:rPr>
              <a:t>UBND T</a:t>
            </a:r>
            <a:r>
              <a:rPr lang="en-US" sz="2400" spc="-5" dirty="0" smtClean="0">
                <a:solidFill>
                  <a:srgbClr val="000000"/>
                </a:solidFill>
                <a:latin typeface="Times New Roman"/>
                <a:cs typeface="Times New Roman"/>
              </a:rPr>
              <a:t>ỈNH QUẢNG NAM</a:t>
            </a:r>
            <a:endParaRPr sz="2400" dirty="0">
              <a:latin typeface="Times New Roman"/>
              <a:cs typeface="Times New Roman"/>
            </a:endParaRPr>
          </a:p>
        </p:txBody>
      </p:sp>
      <p:sp>
        <p:nvSpPr>
          <p:cNvPr id="3" name="object 3"/>
          <p:cNvSpPr txBox="1"/>
          <p:nvPr/>
        </p:nvSpPr>
        <p:spPr>
          <a:xfrm>
            <a:off x="1357630" y="3451682"/>
            <a:ext cx="6581140" cy="1214120"/>
          </a:xfrm>
          <a:prstGeom prst="rect">
            <a:avLst/>
          </a:prstGeom>
        </p:spPr>
        <p:txBody>
          <a:bodyPr vert="horz" wrap="square" lIns="0" tIns="12700" rIns="0" bIns="0" rtlCol="0">
            <a:spAutoFit/>
          </a:bodyPr>
          <a:lstStyle/>
          <a:p>
            <a:pPr algn="ctr">
              <a:lnSpc>
                <a:spcPct val="100000"/>
              </a:lnSpc>
              <a:spcBef>
                <a:spcPts val="100"/>
              </a:spcBef>
            </a:pPr>
            <a:r>
              <a:rPr sz="2400" b="1" spc="-5" dirty="0">
                <a:latin typeface="Times New Roman"/>
                <a:cs typeface="Times New Roman"/>
              </a:rPr>
              <a:t>BÁO CÁO NGÂN SÁCH NHÀ NƯỚC NĂM</a:t>
            </a:r>
            <a:r>
              <a:rPr sz="2400" b="1" spc="20" dirty="0">
                <a:latin typeface="Times New Roman"/>
                <a:cs typeface="Times New Roman"/>
              </a:rPr>
              <a:t> </a:t>
            </a:r>
            <a:r>
              <a:rPr lang="vi-VN" sz="2400" b="1" spc="-5" dirty="0" smtClean="0">
                <a:latin typeface="Times New Roman"/>
                <a:cs typeface="Times New Roman"/>
              </a:rPr>
              <a:t>202</a:t>
            </a:r>
            <a:r>
              <a:rPr lang="en-US" sz="2400" b="1" spc="-5" dirty="0" smtClean="0">
                <a:latin typeface="Times New Roman"/>
                <a:cs typeface="Times New Roman"/>
              </a:rPr>
              <a:t>3</a:t>
            </a:r>
            <a:endParaRPr sz="2400" dirty="0">
              <a:latin typeface="Times New Roman"/>
              <a:cs typeface="Times New Roman"/>
            </a:endParaRPr>
          </a:p>
          <a:p>
            <a:pPr algn="ctr">
              <a:lnSpc>
                <a:spcPct val="100000"/>
              </a:lnSpc>
              <a:spcBef>
                <a:spcPts val="5"/>
              </a:spcBef>
            </a:pPr>
            <a:r>
              <a:rPr sz="2400" b="1" spc="-5" dirty="0">
                <a:latin typeface="Times New Roman"/>
                <a:cs typeface="Times New Roman"/>
              </a:rPr>
              <a:t>DÀNH CHO CÔNG</a:t>
            </a:r>
            <a:r>
              <a:rPr sz="2400" b="1" spc="10" dirty="0">
                <a:latin typeface="Times New Roman"/>
                <a:cs typeface="Times New Roman"/>
              </a:rPr>
              <a:t> </a:t>
            </a:r>
            <a:r>
              <a:rPr sz="2400" b="1" spc="-10" dirty="0">
                <a:latin typeface="Times New Roman"/>
                <a:cs typeface="Times New Roman"/>
              </a:rPr>
              <a:t>DÂN</a:t>
            </a:r>
            <a:endParaRPr sz="2400" dirty="0">
              <a:latin typeface="Times New Roman"/>
              <a:cs typeface="Times New Roman"/>
            </a:endParaRPr>
          </a:p>
          <a:p>
            <a:pPr algn="ctr">
              <a:lnSpc>
                <a:spcPct val="100000"/>
              </a:lnSpc>
              <a:spcBef>
                <a:spcPts val="595"/>
              </a:spcBef>
            </a:pPr>
            <a:r>
              <a:rPr sz="2500" b="1" spc="-10" dirty="0">
                <a:latin typeface="Times New Roman"/>
                <a:cs typeface="Times New Roman"/>
              </a:rPr>
              <a:t>(Dự </a:t>
            </a:r>
            <a:r>
              <a:rPr sz="2500" b="1" spc="-5" dirty="0">
                <a:latin typeface="Times New Roman"/>
                <a:cs typeface="Times New Roman"/>
              </a:rPr>
              <a:t>toán trình HĐND </a:t>
            </a:r>
            <a:r>
              <a:rPr lang="en-US" sz="2500" b="1" spc="-5" dirty="0" err="1" smtClean="0">
                <a:latin typeface="Times New Roman"/>
                <a:cs typeface="Times New Roman"/>
              </a:rPr>
              <a:t>tỉnh</a:t>
            </a:r>
            <a:r>
              <a:rPr lang="en-US" sz="2500" b="1" spc="-5" dirty="0" smtClean="0">
                <a:latin typeface="Times New Roman"/>
                <a:cs typeface="Times New Roman"/>
              </a:rPr>
              <a:t>)</a:t>
            </a:r>
            <a:endParaRPr sz="2500" dirty="0">
              <a:latin typeface="Times New Roman"/>
              <a:cs typeface="Times New Roman"/>
            </a:endParaRPr>
          </a:p>
        </p:txBody>
      </p:sp>
      <p:sp>
        <p:nvSpPr>
          <p:cNvPr id="4" name="object 4"/>
          <p:cNvSpPr txBox="1"/>
          <p:nvPr/>
        </p:nvSpPr>
        <p:spPr>
          <a:xfrm>
            <a:off x="2933001" y="5728866"/>
            <a:ext cx="3430398" cy="320601"/>
          </a:xfrm>
          <a:prstGeom prst="rect">
            <a:avLst/>
          </a:prstGeom>
        </p:spPr>
        <p:txBody>
          <a:bodyPr vert="horz" wrap="square" lIns="0" tIns="12700" rIns="0" bIns="0" rtlCol="0">
            <a:spAutoFit/>
          </a:bodyPr>
          <a:lstStyle/>
          <a:p>
            <a:pPr marL="12700">
              <a:lnSpc>
                <a:spcPct val="100000"/>
              </a:lnSpc>
              <a:spcBef>
                <a:spcPts val="100"/>
              </a:spcBef>
            </a:pPr>
            <a:r>
              <a:rPr lang="en-US" sz="2000" i="1" dirty="0" err="1" smtClean="0">
                <a:latin typeface="Times New Roman"/>
                <a:cs typeface="Times New Roman"/>
              </a:rPr>
              <a:t>Quảng</a:t>
            </a:r>
            <a:r>
              <a:rPr lang="en-US" sz="2000" i="1" dirty="0" smtClean="0">
                <a:latin typeface="Times New Roman"/>
                <a:cs typeface="Times New Roman"/>
              </a:rPr>
              <a:t> Nam</a:t>
            </a:r>
            <a:r>
              <a:rPr sz="2000" i="1" dirty="0" smtClean="0">
                <a:latin typeface="Times New Roman"/>
                <a:cs typeface="Times New Roman"/>
              </a:rPr>
              <a:t>, </a:t>
            </a:r>
            <a:r>
              <a:rPr lang="en-US" sz="2000" i="1" dirty="0" smtClean="0">
                <a:latin typeface="Times New Roman"/>
                <a:cs typeface="Times New Roman"/>
              </a:rPr>
              <a:t> </a:t>
            </a:r>
            <a:r>
              <a:rPr sz="2000" i="1" dirty="0" err="1" smtClean="0">
                <a:latin typeface="Times New Roman"/>
                <a:cs typeface="Times New Roman"/>
              </a:rPr>
              <a:t>tháng</a:t>
            </a:r>
            <a:r>
              <a:rPr sz="2000" i="1" dirty="0" smtClean="0">
                <a:latin typeface="Times New Roman"/>
                <a:cs typeface="Times New Roman"/>
              </a:rPr>
              <a:t> </a:t>
            </a:r>
            <a:r>
              <a:rPr sz="2000" i="1" dirty="0">
                <a:latin typeface="Times New Roman"/>
                <a:cs typeface="Times New Roman"/>
              </a:rPr>
              <a:t>12 </a:t>
            </a:r>
            <a:r>
              <a:rPr sz="2000" i="1" spc="5" dirty="0" err="1">
                <a:latin typeface="Times New Roman"/>
                <a:cs typeface="Times New Roman"/>
              </a:rPr>
              <a:t>năm</a:t>
            </a:r>
            <a:r>
              <a:rPr sz="2000" i="1" spc="-120" dirty="0">
                <a:latin typeface="Times New Roman"/>
                <a:cs typeface="Times New Roman"/>
              </a:rPr>
              <a:t> </a:t>
            </a:r>
            <a:r>
              <a:rPr sz="2000" i="1" spc="5" dirty="0" smtClean="0">
                <a:latin typeface="Times New Roman"/>
                <a:cs typeface="Times New Roman"/>
              </a:rPr>
              <a:t>20</a:t>
            </a:r>
            <a:r>
              <a:rPr lang="vi-VN" sz="2000" i="1" spc="5" dirty="0" smtClean="0">
                <a:latin typeface="Times New Roman"/>
                <a:cs typeface="Times New Roman"/>
              </a:rPr>
              <a:t>2</a:t>
            </a:r>
            <a:r>
              <a:rPr lang="en-US" sz="2000" i="1" spc="5" dirty="0" smtClean="0">
                <a:latin typeface="Times New Roman"/>
                <a:cs typeface="Times New Roman"/>
              </a:rPr>
              <a:t>2</a:t>
            </a:r>
            <a:endParaRPr sz="2000" dirty="0">
              <a:latin typeface="Times New Roman"/>
              <a:cs typeface="Times New Roman"/>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8107" y="89611"/>
            <a:ext cx="1828800" cy="1586611"/>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19912" y="1142984"/>
            <a:ext cx="8304174" cy="2154436"/>
          </a:xfrm>
        </p:spPr>
        <p:txBody>
          <a:bodyPr/>
          <a:lstStyle/>
          <a:p>
            <a:r>
              <a:rPr lang="en-US" dirty="0" smtClean="0">
                <a:solidFill>
                  <a:srgbClr val="00B0F0"/>
                </a:solidFill>
              </a:rPr>
              <a:t> * </a:t>
            </a:r>
            <a:r>
              <a:rPr lang="en-US" dirty="0" err="1" smtClean="0">
                <a:solidFill>
                  <a:srgbClr val="00B0F0"/>
                </a:solidFill>
              </a:rPr>
              <a:t>Lĩnh</a:t>
            </a:r>
            <a:r>
              <a:rPr lang="en-US" dirty="0" smtClean="0">
                <a:solidFill>
                  <a:srgbClr val="00B0F0"/>
                </a:solidFill>
              </a:rPr>
              <a:t> </a:t>
            </a:r>
            <a:r>
              <a:rPr lang="en-US" dirty="0" err="1" smtClean="0">
                <a:solidFill>
                  <a:srgbClr val="00B0F0"/>
                </a:solidFill>
              </a:rPr>
              <a:t>vực</a:t>
            </a:r>
            <a:r>
              <a:rPr lang="en-US" dirty="0" smtClean="0">
                <a:solidFill>
                  <a:srgbClr val="00B0F0"/>
                </a:solidFill>
              </a:rPr>
              <a:t> chi </a:t>
            </a:r>
            <a:r>
              <a:rPr lang="en-US" dirty="0" err="1" smtClean="0">
                <a:solidFill>
                  <a:srgbClr val="00B0F0"/>
                </a:solidFill>
              </a:rPr>
              <a:t>sự</a:t>
            </a:r>
            <a:r>
              <a:rPr lang="en-US" dirty="0" smtClean="0">
                <a:solidFill>
                  <a:srgbClr val="00B0F0"/>
                </a:solidFill>
              </a:rPr>
              <a:t> </a:t>
            </a:r>
            <a:r>
              <a:rPr lang="en-US" dirty="0" err="1" smtClean="0">
                <a:solidFill>
                  <a:srgbClr val="00B0F0"/>
                </a:solidFill>
              </a:rPr>
              <a:t>nghiệp</a:t>
            </a:r>
            <a:r>
              <a:rPr lang="en-US" dirty="0" smtClean="0">
                <a:solidFill>
                  <a:srgbClr val="00B0F0"/>
                </a:solidFill>
              </a:rPr>
              <a:t> </a:t>
            </a:r>
            <a:r>
              <a:rPr lang="en-US" dirty="0" err="1" smtClean="0">
                <a:solidFill>
                  <a:srgbClr val="00B0F0"/>
                </a:solidFill>
              </a:rPr>
              <a:t>giáo</a:t>
            </a:r>
            <a:r>
              <a:rPr lang="en-US" dirty="0" smtClean="0">
                <a:solidFill>
                  <a:srgbClr val="00B0F0"/>
                </a:solidFill>
              </a:rPr>
              <a:t> </a:t>
            </a:r>
            <a:r>
              <a:rPr lang="en-US" dirty="0" err="1" smtClean="0">
                <a:solidFill>
                  <a:srgbClr val="00B0F0"/>
                </a:solidFill>
              </a:rPr>
              <a:t>dục-đào</a:t>
            </a:r>
            <a:r>
              <a:rPr lang="en-US" dirty="0" smtClean="0">
                <a:solidFill>
                  <a:srgbClr val="00B0F0"/>
                </a:solidFill>
              </a:rPr>
              <a:t> </a:t>
            </a:r>
            <a:r>
              <a:rPr lang="en-US" dirty="0" err="1" smtClean="0">
                <a:solidFill>
                  <a:srgbClr val="00B0F0"/>
                </a:solidFill>
              </a:rPr>
              <a:t>tạo</a:t>
            </a:r>
            <a:r>
              <a:rPr lang="en-US" dirty="0" smtClean="0">
                <a:solidFill>
                  <a:srgbClr val="00B0F0"/>
                </a:solidFill>
              </a:rPr>
              <a:t> </a:t>
            </a:r>
            <a:r>
              <a:rPr lang="en-US" dirty="0" err="1" smtClean="0">
                <a:solidFill>
                  <a:srgbClr val="00B0F0"/>
                </a:solidFill>
              </a:rPr>
              <a:t>và</a:t>
            </a:r>
            <a:r>
              <a:rPr lang="en-US" dirty="0" smtClean="0">
                <a:solidFill>
                  <a:srgbClr val="00B0F0"/>
                </a:solidFill>
              </a:rPr>
              <a:t> </a:t>
            </a:r>
            <a:r>
              <a:rPr lang="en-US" dirty="0" err="1" smtClean="0">
                <a:solidFill>
                  <a:srgbClr val="00B0F0"/>
                </a:solidFill>
              </a:rPr>
              <a:t>dạy</a:t>
            </a:r>
            <a:r>
              <a:rPr lang="en-US" dirty="0" smtClean="0">
                <a:solidFill>
                  <a:srgbClr val="00B0F0"/>
                </a:solidFill>
              </a:rPr>
              <a:t> </a:t>
            </a:r>
            <a:r>
              <a:rPr lang="en-US" dirty="0" err="1" smtClean="0">
                <a:solidFill>
                  <a:srgbClr val="00B0F0"/>
                </a:solidFill>
              </a:rPr>
              <a:t>nghề</a:t>
            </a:r>
            <a:r>
              <a:rPr lang="en-US" dirty="0" smtClean="0"/>
              <a:t>: </a:t>
            </a:r>
            <a:r>
              <a:rPr lang="en-US" dirty="0" err="1"/>
              <a:t>Dự</a:t>
            </a:r>
            <a:r>
              <a:rPr lang="en-US" dirty="0"/>
              <a:t> </a:t>
            </a:r>
            <a:r>
              <a:rPr lang="en-US" dirty="0" err="1"/>
              <a:t>toán</a:t>
            </a:r>
            <a:r>
              <a:rPr lang="en-US" dirty="0"/>
              <a:t> chi </a:t>
            </a:r>
            <a:r>
              <a:rPr lang="en-US" dirty="0" smtClean="0"/>
              <a:t>4.657 </a:t>
            </a:r>
            <a:r>
              <a:rPr lang="en-US" dirty="0" err="1" smtClean="0"/>
              <a:t>tỷ</a:t>
            </a:r>
            <a:r>
              <a:rPr lang="en-US" dirty="0" smtClean="0"/>
              <a:t> </a:t>
            </a:r>
            <a:r>
              <a:rPr lang="en-US" dirty="0" err="1"/>
              <a:t>đồng</a:t>
            </a:r>
            <a:r>
              <a:rPr lang="en-US" dirty="0"/>
              <a:t>, </a:t>
            </a:r>
            <a:r>
              <a:rPr lang="en-US" dirty="0" err="1"/>
              <a:t>bằng</a:t>
            </a:r>
            <a:r>
              <a:rPr lang="en-US" dirty="0"/>
              <a:t> </a:t>
            </a:r>
            <a:r>
              <a:rPr lang="en-US" dirty="0" smtClean="0"/>
              <a:t>102% </a:t>
            </a:r>
            <a:r>
              <a:rPr lang="en-US" dirty="0" err="1"/>
              <a:t>dự</a:t>
            </a:r>
            <a:r>
              <a:rPr lang="en-US" dirty="0"/>
              <a:t> </a:t>
            </a:r>
            <a:r>
              <a:rPr lang="en-US" dirty="0" err="1"/>
              <a:t>tóan</a:t>
            </a:r>
            <a:r>
              <a:rPr lang="en-US" dirty="0"/>
              <a:t> </a:t>
            </a:r>
            <a:r>
              <a:rPr lang="en-US" dirty="0" err="1"/>
              <a:t>năm</a:t>
            </a:r>
            <a:r>
              <a:rPr lang="en-US" dirty="0"/>
              <a:t> </a:t>
            </a:r>
            <a:r>
              <a:rPr lang="en-US" dirty="0" smtClean="0"/>
              <a:t>2022, </a:t>
            </a:r>
            <a:r>
              <a:rPr lang="en-US" dirty="0" err="1"/>
              <a:t>bố</a:t>
            </a:r>
            <a:r>
              <a:rPr lang="en-US" dirty="0"/>
              <a:t> </a:t>
            </a:r>
            <a:r>
              <a:rPr lang="en-US" dirty="0" err="1"/>
              <a:t>trí</a:t>
            </a:r>
            <a:r>
              <a:rPr lang="en-US" dirty="0"/>
              <a:t> </a:t>
            </a:r>
            <a:r>
              <a:rPr lang="en-US" dirty="0" err="1"/>
              <a:t>đảm</a:t>
            </a:r>
            <a:r>
              <a:rPr lang="en-US" dirty="0"/>
              <a:t> </a:t>
            </a:r>
            <a:r>
              <a:rPr lang="en-US" dirty="0" err="1"/>
              <a:t>bảo</a:t>
            </a:r>
            <a:r>
              <a:rPr lang="en-US" dirty="0"/>
              <a:t> </a:t>
            </a:r>
            <a:r>
              <a:rPr lang="en-US" dirty="0" err="1"/>
              <a:t>theo</a:t>
            </a:r>
            <a:r>
              <a:rPr lang="en-US" dirty="0"/>
              <a:t> </a:t>
            </a:r>
            <a:r>
              <a:rPr lang="en-US" dirty="0" err="1"/>
              <a:t>định</a:t>
            </a:r>
            <a:r>
              <a:rPr lang="en-US" dirty="0"/>
              <a:t> </a:t>
            </a:r>
            <a:r>
              <a:rPr lang="en-US" dirty="0" err="1"/>
              <a:t>hướng</a:t>
            </a:r>
            <a:r>
              <a:rPr lang="en-US" dirty="0"/>
              <a:t> </a:t>
            </a:r>
            <a:r>
              <a:rPr lang="en-US" dirty="0" err="1"/>
              <a:t>dự</a:t>
            </a:r>
            <a:r>
              <a:rPr lang="en-US" dirty="0"/>
              <a:t> </a:t>
            </a:r>
            <a:r>
              <a:rPr lang="en-US" dirty="0" err="1"/>
              <a:t>toán</a:t>
            </a:r>
            <a:r>
              <a:rPr lang="en-US" dirty="0"/>
              <a:t> </a:t>
            </a:r>
            <a:r>
              <a:rPr lang="en-US" dirty="0" err="1"/>
              <a:t>Trung</a:t>
            </a:r>
            <a:r>
              <a:rPr lang="en-US" dirty="0"/>
              <a:t> </a:t>
            </a:r>
            <a:r>
              <a:rPr lang="en-US" dirty="0" err="1"/>
              <a:t>ương</a:t>
            </a:r>
            <a:r>
              <a:rPr lang="en-US" dirty="0"/>
              <a:t> </a:t>
            </a:r>
            <a:r>
              <a:rPr lang="en-US" dirty="0" err="1" smtClean="0"/>
              <a:t>giao</a:t>
            </a:r>
            <a:r>
              <a:rPr lang="vi-VN" dirty="0" smtClean="0"/>
              <a:t>. </a:t>
            </a:r>
            <a:r>
              <a:rPr lang="en-US" dirty="0" err="1"/>
              <a:t>Đảm</a:t>
            </a:r>
            <a:r>
              <a:rPr lang="en-US" dirty="0"/>
              <a:t> </a:t>
            </a:r>
            <a:r>
              <a:rPr lang="en-US" dirty="0" err="1"/>
              <a:t>bảo</a:t>
            </a:r>
            <a:r>
              <a:rPr lang="en-US" dirty="0"/>
              <a:t> </a:t>
            </a:r>
            <a:r>
              <a:rPr lang="en-US" dirty="0" err="1"/>
              <a:t>các</a:t>
            </a:r>
            <a:r>
              <a:rPr lang="en-US" dirty="0"/>
              <a:t> </a:t>
            </a:r>
            <a:r>
              <a:rPr lang="en-US" dirty="0" err="1"/>
              <a:t>nhiệm</a:t>
            </a:r>
            <a:r>
              <a:rPr lang="en-US" dirty="0"/>
              <a:t> </a:t>
            </a:r>
            <a:r>
              <a:rPr lang="en-US" dirty="0" err="1"/>
              <a:t>vụ</a:t>
            </a:r>
            <a:r>
              <a:rPr lang="en-US" dirty="0"/>
              <a:t> chi </a:t>
            </a:r>
            <a:r>
              <a:rPr lang="en-US" dirty="0" err="1"/>
              <a:t>được</a:t>
            </a:r>
            <a:r>
              <a:rPr lang="en-US" dirty="0"/>
              <a:t> </a:t>
            </a:r>
            <a:r>
              <a:rPr lang="en-US" dirty="0" err="1"/>
              <a:t>tính</a:t>
            </a:r>
            <a:r>
              <a:rPr lang="en-US" dirty="0"/>
              <a:t> </a:t>
            </a:r>
            <a:r>
              <a:rPr lang="en-US" dirty="0" err="1"/>
              <a:t>theo</a:t>
            </a:r>
            <a:r>
              <a:rPr lang="en-US" dirty="0"/>
              <a:t> </a:t>
            </a:r>
            <a:r>
              <a:rPr lang="en-US" dirty="0" err="1"/>
              <a:t>định</a:t>
            </a:r>
            <a:r>
              <a:rPr lang="en-US" dirty="0"/>
              <a:t> </a:t>
            </a:r>
            <a:r>
              <a:rPr lang="en-US" dirty="0" err="1"/>
              <a:t>mức</a:t>
            </a:r>
            <a:r>
              <a:rPr lang="en-US" dirty="0"/>
              <a:t> </a:t>
            </a:r>
            <a:r>
              <a:rPr lang="en-US" dirty="0" err="1"/>
              <a:t>phân</a:t>
            </a:r>
            <a:r>
              <a:rPr lang="en-US" dirty="0"/>
              <a:t> </a:t>
            </a:r>
            <a:r>
              <a:rPr lang="en-US" dirty="0" err="1"/>
              <a:t>bổ</a:t>
            </a:r>
            <a:r>
              <a:rPr lang="en-US" dirty="0"/>
              <a:t> </a:t>
            </a:r>
            <a:r>
              <a:rPr lang="en-US" dirty="0" err="1"/>
              <a:t>ngân</a:t>
            </a:r>
            <a:r>
              <a:rPr lang="en-US" dirty="0"/>
              <a:t> </a:t>
            </a:r>
            <a:r>
              <a:rPr lang="en-US" dirty="0" err="1"/>
              <a:t>sách</a:t>
            </a:r>
            <a:r>
              <a:rPr lang="en-US" dirty="0"/>
              <a:t> </a:t>
            </a:r>
            <a:r>
              <a:rPr lang="en-US" dirty="0" err="1"/>
              <a:t>và</a:t>
            </a:r>
            <a:r>
              <a:rPr lang="en-US" dirty="0"/>
              <a:t> </a:t>
            </a:r>
            <a:r>
              <a:rPr lang="en-US" dirty="0" err="1"/>
              <a:t>các</a:t>
            </a:r>
            <a:r>
              <a:rPr lang="en-US" dirty="0"/>
              <a:t> </a:t>
            </a:r>
            <a:r>
              <a:rPr lang="en-US" dirty="0" err="1"/>
              <a:t>chế</a:t>
            </a:r>
            <a:r>
              <a:rPr lang="en-US" dirty="0"/>
              <a:t> </a:t>
            </a:r>
            <a:r>
              <a:rPr lang="en-US" dirty="0" err="1"/>
              <a:t>độ</a:t>
            </a:r>
            <a:r>
              <a:rPr lang="en-US" dirty="0"/>
              <a:t>, </a:t>
            </a:r>
            <a:r>
              <a:rPr lang="en-US" dirty="0" err="1"/>
              <a:t>chính</a:t>
            </a:r>
            <a:r>
              <a:rPr lang="en-US" dirty="0"/>
              <a:t> </a:t>
            </a:r>
            <a:r>
              <a:rPr lang="en-US" dirty="0" err="1"/>
              <a:t>sách</a:t>
            </a:r>
            <a:r>
              <a:rPr lang="en-US" dirty="0"/>
              <a:t> </a:t>
            </a:r>
            <a:r>
              <a:rPr lang="en-US" dirty="0" err="1"/>
              <a:t>về</a:t>
            </a:r>
            <a:r>
              <a:rPr lang="en-US" dirty="0"/>
              <a:t> </a:t>
            </a:r>
            <a:r>
              <a:rPr lang="en-US" dirty="0" err="1"/>
              <a:t>giáo</a:t>
            </a:r>
            <a:r>
              <a:rPr lang="en-US" dirty="0"/>
              <a:t> </a:t>
            </a:r>
            <a:r>
              <a:rPr lang="en-US" dirty="0" err="1"/>
              <a:t>dục</a:t>
            </a:r>
            <a:r>
              <a:rPr lang="en-US" dirty="0"/>
              <a:t> </a:t>
            </a:r>
            <a:r>
              <a:rPr lang="en-US" dirty="0" err="1"/>
              <a:t>và</a:t>
            </a:r>
            <a:r>
              <a:rPr lang="en-US" dirty="0"/>
              <a:t> </a:t>
            </a:r>
            <a:r>
              <a:rPr lang="en-US" dirty="0" err="1"/>
              <a:t>đào</a:t>
            </a:r>
            <a:r>
              <a:rPr lang="en-US" dirty="0"/>
              <a:t> </a:t>
            </a:r>
            <a:r>
              <a:rPr lang="en-US" dirty="0" err="1"/>
              <a:t>tạo</a:t>
            </a:r>
            <a:r>
              <a:rPr lang="en-US" dirty="0"/>
              <a:t> </a:t>
            </a:r>
            <a:r>
              <a:rPr lang="en-US" dirty="0" err="1"/>
              <a:t>như</a:t>
            </a:r>
            <a:r>
              <a:rPr lang="en-US" dirty="0"/>
              <a:t>: </a:t>
            </a:r>
            <a:r>
              <a:rPr lang="en-US" dirty="0" err="1"/>
              <a:t>hỗ</a:t>
            </a:r>
            <a:r>
              <a:rPr lang="en-US" dirty="0"/>
              <a:t> </a:t>
            </a:r>
            <a:r>
              <a:rPr lang="en-US" dirty="0" err="1"/>
              <a:t>trợ</a:t>
            </a:r>
            <a:r>
              <a:rPr lang="en-US" dirty="0"/>
              <a:t> chi </a:t>
            </a:r>
            <a:r>
              <a:rPr lang="en-US" dirty="0" err="1"/>
              <a:t>phí</a:t>
            </a:r>
            <a:r>
              <a:rPr lang="en-US" dirty="0"/>
              <a:t> </a:t>
            </a:r>
            <a:r>
              <a:rPr lang="en-US" dirty="0" err="1"/>
              <a:t>học</a:t>
            </a:r>
            <a:r>
              <a:rPr lang="en-US" dirty="0"/>
              <a:t> </a:t>
            </a:r>
            <a:r>
              <a:rPr lang="en-US" dirty="0" err="1"/>
              <a:t>tập</a:t>
            </a:r>
            <a:r>
              <a:rPr lang="en-US" dirty="0"/>
              <a:t> </a:t>
            </a:r>
            <a:r>
              <a:rPr lang="en-US" dirty="0" err="1"/>
              <a:t>và</a:t>
            </a:r>
            <a:r>
              <a:rPr lang="en-US" dirty="0"/>
              <a:t> </a:t>
            </a:r>
            <a:r>
              <a:rPr lang="en-US" dirty="0" err="1"/>
              <a:t>miễn</a:t>
            </a:r>
            <a:r>
              <a:rPr lang="en-US" dirty="0"/>
              <a:t> </a:t>
            </a:r>
            <a:r>
              <a:rPr lang="en-US" dirty="0" err="1"/>
              <a:t>giảm</a:t>
            </a:r>
            <a:r>
              <a:rPr lang="en-US" dirty="0"/>
              <a:t> </a:t>
            </a:r>
            <a:r>
              <a:rPr lang="en-US" dirty="0" err="1"/>
              <a:t>học</a:t>
            </a:r>
            <a:r>
              <a:rPr lang="en-US" dirty="0"/>
              <a:t> </a:t>
            </a:r>
            <a:r>
              <a:rPr lang="en-US" dirty="0" err="1"/>
              <a:t>phí</a:t>
            </a:r>
            <a:r>
              <a:rPr lang="en-US" dirty="0"/>
              <a:t> </a:t>
            </a:r>
            <a:r>
              <a:rPr lang="en-US" dirty="0" err="1"/>
              <a:t>theo</a:t>
            </a:r>
            <a:r>
              <a:rPr lang="en-US" dirty="0"/>
              <a:t> </a:t>
            </a:r>
            <a:r>
              <a:rPr lang="en-US" dirty="0" err="1"/>
              <a:t>Nghị</a:t>
            </a:r>
            <a:r>
              <a:rPr lang="en-US" dirty="0"/>
              <a:t> </a:t>
            </a:r>
            <a:r>
              <a:rPr lang="en-US" dirty="0" err="1"/>
              <a:t>định</a:t>
            </a:r>
            <a:r>
              <a:rPr lang="en-US" dirty="0"/>
              <a:t> </a:t>
            </a:r>
            <a:r>
              <a:rPr lang="en-US" dirty="0" smtClean="0"/>
              <a:t>81/2021/NĐ-CP</a:t>
            </a:r>
            <a:r>
              <a:rPr lang="en-US" dirty="0"/>
              <a:t>, </a:t>
            </a:r>
            <a:r>
              <a:rPr lang="en-US" dirty="0" err="1"/>
              <a:t>hỗ</a:t>
            </a:r>
            <a:r>
              <a:rPr lang="en-US" dirty="0"/>
              <a:t> </a:t>
            </a:r>
            <a:r>
              <a:rPr lang="en-US" dirty="0" err="1"/>
              <a:t>trợ</a:t>
            </a:r>
            <a:r>
              <a:rPr lang="en-US" dirty="0"/>
              <a:t> </a:t>
            </a:r>
            <a:r>
              <a:rPr lang="en-US" dirty="0" err="1"/>
              <a:t>học</a:t>
            </a:r>
            <a:r>
              <a:rPr lang="en-US" dirty="0"/>
              <a:t> </a:t>
            </a:r>
            <a:r>
              <a:rPr lang="en-US" dirty="0" err="1"/>
              <a:t>sinh</a:t>
            </a:r>
            <a:r>
              <a:rPr lang="en-US" dirty="0"/>
              <a:t> </a:t>
            </a:r>
            <a:r>
              <a:rPr lang="en-US" dirty="0" err="1"/>
              <a:t>và</a:t>
            </a:r>
            <a:r>
              <a:rPr lang="en-US" dirty="0"/>
              <a:t> </a:t>
            </a:r>
            <a:r>
              <a:rPr lang="en-US" dirty="0" err="1"/>
              <a:t>trường</a:t>
            </a:r>
            <a:r>
              <a:rPr lang="en-US" dirty="0"/>
              <a:t> </a:t>
            </a:r>
            <a:r>
              <a:rPr lang="en-US" dirty="0" err="1"/>
              <a:t>phổ</a:t>
            </a:r>
            <a:r>
              <a:rPr lang="en-US" dirty="0"/>
              <a:t> </a:t>
            </a:r>
            <a:r>
              <a:rPr lang="en-US" dirty="0" err="1"/>
              <a:t>thông</a:t>
            </a:r>
            <a:r>
              <a:rPr lang="en-US" dirty="0"/>
              <a:t> </a:t>
            </a:r>
            <a:r>
              <a:rPr lang="en-US" dirty="0" err="1"/>
              <a:t>dân</a:t>
            </a:r>
            <a:r>
              <a:rPr lang="en-US" dirty="0"/>
              <a:t> </a:t>
            </a:r>
            <a:r>
              <a:rPr lang="en-US" dirty="0" err="1"/>
              <a:t>tộc</a:t>
            </a:r>
            <a:r>
              <a:rPr lang="en-US" dirty="0"/>
              <a:t> </a:t>
            </a:r>
            <a:r>
              <a:rPr lang="en-US" dirty="0" err="1"/>
              <a:t>bán</a:t>
            </a:r>
            <a:r>
              <a:rPr lang="en-US" dirty="0"/>
              <a:t> </a:t>
            </a:r>
            <a:r>
              <a:rPr lang="en-US" dirty="0" err="1"/>
              <a:t>trú</a:t>
            </a:r>
            <a:r>
              <a:rPr lang="en-US" dirty="0"/>
              <a:t> </a:t>
            </a:r>
            <a:r>
              <a:rPr lang="en-US" dirty="0" err="1"/>
              <a:t>theo</a:t>
            </a:r>
            <a:r>
              <a:rPr lang="en-US" dirty="0"/>
              <a:t> </a:t>
            </a:r>
            <a:r>
              <a:rPr lang="en-US" dirty="0" err="1"/>
              <a:t>Nghị</a:t>
            </a:r>
            <a:r>
              <a:rPr lang="en-US" dirty="0"/>
              <a:t> </a:t>
            </a:r>
            <a:r>
              <a:rPr lang="en-US" dirty="0" err="1"/>
              <a:t>định</a:t>
            </a:r>
            <a:r>
              <a:rPr lang="en-US" dirty="0"/>
              <a:t> 116/2016/NĐ-CP, </a:t>
            </a:r>
            <a:r>
              <a:rPr lang="en-US" dirty="0" err="1"/>
              <a:t>hỗ</a:t>
            </a:r>
            <a:r>
              <a:rPr lang="en-US" dirty="0"/>
              <a:t> </a:t>
            </a:r>
            <a:r>
              <a:rPr lang="en-US" dirty="0" err="1"/>
              <a:t>trợ</a:t>
            </a:r>
            <a:r>
              <a:rPr lang="en-US" dirty="0"/>
              <a:t> </a:t>
            </a:r>
            <a:r>
              <a:rPr lang="en-US" dirty="0" err="1"/>
              <a:t>học</a:t>
            </a:r>
            <a:r>
              <a:rPr lang="en-US" dirty="0"/>
              <a:t> </a:t>
            </a:r>
            <a:r>
              <a:rPr lang="en-US" dirty="0" err="1"/>
              <a:t>bổng</a:t>
            </a:r>
            <a:r>
              <a:rPr lang="en-US" dirty="0"/>
              <a:t> </a:t>
            </a:r>
            <a:r>
              <a:rPr lang="en-US" dirty="0" err="1"/>
              <a:t>học</a:t>
            </a:r>
            <a:r>
              <a:rPr lang="en-US" dirty="0"/>
              <a:t> </a:t>
            </a:r>
            <a:r>
              <a:rPr lang="en-US" dirty="0" err="1"/>
              <a:t>sinh</a:t>
            </a:r>
            <a:r>
              <a:rPr lang="en-US" dirty="0"/>
              <a:t> </a:t>
            </a:r>
            <a:r>
              <a:rPr lang="en-US" dirty="0" err="1"/>
              <a:t>dân</a:t>
            </a:r>
            <a:r>
              <a:rPr lang="en-US" dirty="0"/>
              <a:t> </a:t>
            </a:r>
            <a:r>
              <a:rPr lang="en-US" dirty="0" err="1"/>
              <a:t>tộc</a:t>
            </a:r>
            <a:r>
              <a:rPr lang="en-US" dirty="0"/>
              <a:t> </a:t>
            </a:r>
            <a:r>
              <a:rPr lang="en-US" dirty="0" err="1"/>
              <a:t>nội</a:t>
            </a:r>
            <a:r>
              <a:rPr lang="en-US" dirty="0"/>
              <a:t> </a:t>
            </a:r>
            <a:r>
              <a:rPr lang="en-US" dirty="0" err="1"/>
              <a:t>trú</a:t>
            </a:r>
            <a:r>
              <a:rPr lang="en-US" dirty="0"/>
              <a:t> (</a:t>
            </a:r>
            <a:r>
              <a:rPr lang="en-US" dirty="0" err="1"/>
              <a:t>tỉnh</a:t>
            </a:r>
            <a:r>
              <a:rPr lang="en-US" dirty="0"/>
              <a:t>, </a:t>
            </a:r>
            <a:r>
              <a:rPr lang="en-US" dirty="0" err="1"/>
              <a:t>huyện</a:t>
            </a:r>
            <a:r>
              <a:rPr lang="en-US" dirty="0" smtClean="0"/>
              <a:t>)</a:t>
            </a:r>
            <a:r>
              <a:rPr lang="vi-VN" dirty="0" smtClean="0"/>
              <a:t>,...</a:t>
            </a:r>
            <a:endParaRPr lang="en-US" dirty="0"/>
          </a:p>
        </p:txBody>
      </p:sp>
      <p:sp>
        <p:nvSpPr>
          <p:cNvPr id="4" name="Rectangle 3"/>
          <p:cNvSpPr/>
          <p:nvPr/>
        </p:nvSpPr>
        <p:spPr>
          <a:xfrm>
            <a:off x="357158" y="3357562"/>
            <a:ext cx="8286808" cy="707886"/>
          </a:xfrm>
          <a:prstGeom prst="rect">
            <a:avLst/>
          </a:prstGeom>
        </p:spPr>
        <p:txBody>
          <a:bodyPr wrap="square">
            <a:spAutoFit/>
          </a:bodyPr>
          <a:lstStyle/>
          <a:p>
            <a:pPr marL="12700" marR="5715" algn="just">
              <a:lnSpc>
                <a:spcPct val="100000"/>
              </a:lnSpc>
              <a:spcBef>
                <a:spcPts val="1500"/>
              </a:spcBef>
              <a:buChar char="*"/>
              <a:tabLst>
                <a:tab pos="243204" algn="l"/>
              </a:tabLst>
            </a:pPr>
            <a:r>
              <a:rPr lang="vi-VN" sz="2000" b="1" i="1" dirty="0" smtClean="0">
                <a:solidFill>
                  <a:srgbClr val="0000FF"/>
                </a:solidFill>
                <a:latin typeface="Times New Roman"/>
                <a:cs typeface="Times New Roman"/>
              </a:rPr>
              <a:t>Lĩnh vực chi sự nghiệp môi trường</a:t>
            </a:r>
            <a:r>
              <a:rPr lang="vi-VN" sz="2000" b="1" i="1" spc="-5" dirty="0" smtClean="0">
                <a:solidFill>
                  <a:srgbClr val="0000FF"/>
                </a:solidFill>
                <a:latin typeface="Times New Roman"/>
                <a:cs typeface="Times New Roman"/>
              </a:rPr>
              <a:t>: </a:t>
            </a:r>
            <a:r>
              <a:rPr lang="vi-VN" sz="2000" dirty="0">
                <a:latin typeface="+mj-lt"/>
              </a:rPr>
              <a:t>Dự toán chi </a:t>
            </a:r>
            <a:r>
              <a:rPr lang="en-US" sz="2000" dirty="0" smtClean="0">
                <a:latin typeface="Times New Roman" panose="02020603050405020304" pitchFamily="18" charset="0"/>
                <a:cs typeface="Times New Roman" panose="02020603050405020304" pitchFamily="18" charset="0"/>
              </a:rPr>
              <a:t>149,7</a:t>
            </a:r>
            <a:r>
              <a:rPr lang="en-US" sz="2000" dirty="0" smtClean="0">
                <a:latin typeface="+mj-lt"/>
              </a:rPr>
              <a:t> </a:t>
            </a:r>
            <a:r>
              <a:rPr lang="vi-VN" sz="2000" dirty="0" smtClean="0">
                <a:latin typeface="+mj-lt"/>
              </a:rPr>
              <a:t>tỷ </a:t>
            </a:r>
            <a:r>
              <a:rPr lang="vi-VN" sz="2000" dirty="0">
                <a:latin typeface="+mj-lt"/>
              </a:rPr>
              <a:t>đồng, </a:t>
            </a:r>
            <a:r>
              <a:rPr lang="en-US" sz="2000" dirty="0" err="1" smtClean="0">
                <a:latin typeface="+mj-lt"/>
              </a:rPr>
              <a:t>tăng</a:t>
            </a:r>
            <a:r>
              <a:rPr lang="en-US" sz="2000" dirty="0" smtClean="0">
                <a:latin typeface="+mj-lt"/>
              </a:rPr>
              <a:t> </a:t>
            </a:r>
            <a:r>
              <a:rPr lang="en-US" sz="2000" dirty="0" smtClean="0">
                <a:latin typeface="+mj-lt"/>
              </a:rPr>
              <a:t>25</a:t>
            </a:r>
            <a:r>
              <a:rPr lang="vi-VN" sz="2000" dirty="0" smtClean="0">
                <a:latin typeface="+mj-lt"/>
              </a:rPr>
              <a:t>% </a:t>
            </a:r>
            <a:r>
              <a:rPr lang="vi-VN" sz="2000" dirty="0">
                <a:latin typeface="+mj-lt"/>
              </a:rPr>
              <a:t>so với dự toán năm </a:t>
            </a:r>
            <a:r>
              <a:rPr lang="vi-VN" sz="2000" dirty="0" smtClean="0">
                <a:latin typeface="+mj-lt"/>
              </a:rPr>
              <a:t>202</a:t>
            </a:r>
            <a:r>
              <a:rPr lang="en-US" sz="2000" dirty="0" smtClean="0">
                <a:latin typeface="+mj-lt"/>
              </a:rPr>
              <a:t>2.</a:t>
            </a:r>
            <a:endParaRPr lang="vi-VN" sz="2000" dirty="0">
              <a:solidFill>
                <a:srgbClr val="00B0F0"/>
              </a:solidFill>
              <a:latin typeface="+mj-lt"/>
              <a:cs typeface="Times New Roman"/>
            </a:endParaRPr>
          </a:p>
        </p:txBody>
      </p:sp>
      <p:sp>
        <p:nvSpPr>
          <p:cNvPr id="5" name="object 2"/>
          <p:cNvSpPr/>
          <p:nvPr/>
        </p:nvSpPr>
        <p:spPr>
          <a:xfrm>
            <a:off x="2286" y="285728"/>
            <a:ext cx="9141714" cy="928117"/>
          </a:xfrm>
          <a:prstGeom prst="rect">
            <a:avLst/>
          </a:prstGeom>
          <a:blipFill>
            <a:blip r:embed="rId2" cstate="print"/>
            <a:stretch>
              <a:fillRect/>
            </a:stretch>
          </a:blipFill>
        </p:spPr>
        <p:txBody>
          <a:bodyPr wrap="square" lIns="0" tIns="0" rIns="0" bIns="0" rtlCol="0"/>
          <a:lstStyle/>
          <a:p>
            <a:r>
              <a:rPr lang="en-US" spc="-160" dirty="0" smtClean="0">
                <a:latin typeface="Times New Roman" panose="02020603050405020304" pitchFamily="18" charset="0"/>
                <a:cs typeface="Times New Roman" panose="02020603050405020304" pitchFamily="18" charset="0"/>
              </a:rPr>
              <a:t>                                 </a:t>
            </a:r>
          </a:p>
          <a:p>
            <a:pPr algn="ctr"/>
            <a:r>
              <a:rPr lang="vi-VN" b="1" spc="-160" dirty="0" smtClean="0">
                <a:solidFill>
                  <a:srgbClr val="FF0000"/>
                </a:solidFill>
                <a:latin typeface="Times New Roman" panose="02020603050405020304" pitchFamily="18" charset="0"/>
                <a:cs typeface="Times New Roman" panose="02020603050405020304" pitchFamily="18" charset="0"/>
              </a:rPr>
              <a:t>DỰ  </a:t>
            </a:r>
            <a:r>
              <a:rPr lang="vi-VN" b="1" spc="-215" dirty="0" smtClean="0">
                <a:solidFill>
                  <a:srgbClr val="FF0000"/>
                </a:solidFill>
                <a:latin typeface="Times New Roman" panose="02020603050405020304" pitchFamily="18" charset="0"/>
                <a:cs typeface="Times New Roman" panose="02020603050405020304" pitchFamily="18" charset="0"/>
              </a:rPr>
              <a:t>TOÁN  </a:t>
            </a:r>
            <a:r>
              <a:rPr lang="vi-VN" b="1" spc="-200" dirty="0" smtClean="0">
                <a:solidFill>
                  <a:srgbClr val="FF0000"/>
                </a:solidFill>
                <a:latin typeface="Times New Roman" panose="02020603050405020304" pitchFamily="18" charset="0"/>
                <a:cs typeface="Times New Roman" panose="02020603050405020304" pitchFamily="18" charset="0"/>
              </a:rPr>
              <a:t>CHI  </a:t>
            </a:r>
            <a:r>
              <a:rPr lang="vi-VN" b="1" spc="-240" dirty="0" smtClean="0">
                <a:solidFill>
                  <a:srgbClr val="FF0000"/>
                </a:solidFill>
                <a:latin typeface="Times New Roman" panose="02020603050405020304" pitchFamily="18" charset="0"/>
                <a:cs typeface="Times New Roman" panose="02020603050405020304" pitchFamily="18" charset="0"/>
              </a:rPr>
              <a:t>NSĐP  </a:t>
            </a:r>
            <a:r>
              <a:rPr lang="vi-VN" b="1" spc="-245" dirty="0" smtClean="0">
                <a:solidFill>
                  <a:srgbClr val="FF0000"/>
                </a:solidFill>
                <a:latin typeface="Times New Roman" panose="02020603050405020304" pitchFamily="18" charset="0"/>
                <a:cs typeface="Times New Roman" panose="02020603050405020304" pitchFamily="18" charset="0"/>
              </a:rPr>
              <a:t>VÀ  </a:t>
            </a:r>
            <a:r>
              <a:rPr lang="vi-VN" b="1" spc="-204" dirty="0" smtClean="0">
                <a:solidFill>
                  <a:srgbClr val="FF0000"/>
                </a:solidFill>
                <a:latin typeface="Times New Roman" panose="02020603050405020304" pitchFamily="18" charset="0"/>
                <a:cs typeface="Times New Roman" panose="02020603050405020304" pitchFamily="18" charset="0"/>
              </a:rPr>
              <a:t>PHƯƠNG  </a:t>
            </a:r>
            <a:r>
              <a:rPr lang="vi-VN" b="1" spc="-180" dirty="0" smtClean="0">
                <a:solidFill>
                  <a:srgbClr val="FF0000"/>
                </a:solidFill>
                <a:latin typeface="Times New Roman" panose="02020603050405020304" pitchFamily="18" charset="0"/>
                <a:cs typeface="Times New Roman" panose="02020603050405020304" pitchFamily="18" charset="0"/>
              </a:rPr>
              <a:t>ÁN  </a:t>
            </a:r>
            <a:r>
              <a:rPr lang="vi-VN" b="1" spc="-204" dirty="0" smtClean="0">
                <a:solidFill>
                  <a:srgbClr val="FF0000"/>
                </a:solidFill>
                <a:latin typeface="Times New Roman" panose="02020603050405020304" pitchFamily="18" charset="0"/>
                <a:cs typeface="Times New Roman" panose="02020603050405020304" pitchFamily="18" charset="0"/>
              </a:rPr>
              <a:t>PHÂN  </a:t>
            </a:r>
            <a:r>
              <a:rPr lang="vi-VN" b="1" spc="-265" dirty="0" smtClean="0">
                <a:solidFill>
                  <a:srgbClr val="FF0000"/>
                </a:solidFill>
                <a:latin typeface="Times New Roman" panose="02020603050405020304" pitchFamily="18" charset="0"/>
                <a:cs typeface="Times New Roman" panose="02020603050405020304" pitchFamily="18" charset="0"/>
              </a:rPr>
              <a:t>BỔ  </a:t>
            </a:r>
            <a:r>
              <a:rPr lang="vi-VN" b="1" spc="-165" dirty="0" smtClean="0">
                <a:solidFill>
                  <a:srgbClr val="FF0000"/>
                </a:solidFill>
                <a:latin typeface="Times New Roman" panose="02020603050405020304" pitchFamily="18" charset="0"/>
                <a:cs typeface="Times New Roman" panose="02020603050405020304" pitchFamily="18" charset="0"/>
              </a:rPr>
              <a:t>DỰ</a:t>
            </a:r>
            <a:r>
              <a:rPr lang="vi-VN" b="1" spc="-204" dirty="0" smtClean="0">
                <a:solidFill>
                  <a:srgbClr val="FF0000"/>
                </a:solidFill>
                <a:latin typeface="Times New Roman" panose="02020603050405020304" pitchFamily="18" charset="0"/>
                <a:cs typeface="Times New Roman" panose="02020603050405020304" pitchFamily="18" charset="0"/>
              </a:rPr>
              <a:t>  </a:t>
            </a:r>
            <a:r>
              <a:rPr lang="vi-VN" b="1" spc="-215" dirty="0" smtClean="0">
                <a:solidFill>
                  <a:srgbClr val="FF0000"/>
                </a:solidFill>
                <a:latin typeface="Times New Roman" panose="02020603050405020304" pitchFamily="18" charset="0"/>
                <a:cs typeface="Times New Roman" panose="02020603050405020304" pitchFamily="18" charset="0"/>
              </a:rPr>
              <a:t>TOÁN</a:t>
            </a:r>
            <a:endParaRPr b="1">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71093" y="921258"/>
            <a:ext cx="8430895" cy="5638800"/>
          </a:xfrm>
          <a:custGeom>
            <a:avLst/>
            <a:gdLst/>
            <a:ahLst/>
            <a:cxnLst/>
            <a:rect l="l" t="t" r="r" b="b"/>
            <a:pathLst>
              <a:path w="8430895" h="5638800">
                <a:moveTo>
                  <a:pt x="0" y="563879"/>
                </a:moveTo>
                <a:lnTo>
                  <a:pt x="4862" y="602484"/>
                </a:lnTo>
                <a:lnTo>
                  <a:pt x="19240" y="640391"/>
                </a:lnTo>
                <a:lnTo>
                  <a:pt x="42819" y="677516"/>
                </a:lnTo>
                <a:lnTo>
                  <a:pt x="75286" y="713775"/>
                </a:lnTo>
                <a:lnTo>
                  <a:pt x="116327" y="749084"/>
                </a:lnTo>
                <a:lnTo>
                  <a:pt x="165627" y="783359"/>
                </a:lnTo>
                <a:lnTo>
                  <a:pt x="222874" y="816517"/>
                </a:lnTo>
                <a:lnTo>
                  <a:pt x="287753" y="848472"/>
                </a:lnTo>
                <a:lnTo>
                  <a:pt x="322957" y="863973"/>
                </a:lnTo>
                <a:lnTo>
                  <a:pt x="359951" y="879142"/>
                </a:lnTo>
                <a:lnTo>
                  <a:pt x="398696" y="893969"/>
                </a:lnTo>
                <a:lnTo>
                  <a:pt x="439153" y="908442"/>
                </a:lnTo>
                <a:lnTo>
                  <a:pt x="481282" y="922552"/>
                </a:lnTo>
                <a:lnTo>
                  <a:pt x="525045" y="936288"/>
                </a:lnTo>
                <a:lnTo>
                  <a:pt x="570403" y="949639"/>
                </a:lnTo>
                <a:lnTo>
                  <a:pt x="617315" y="962596"/>
                </a:lnTo>
                <a:lnTo>
                  <a:pt x="665743" y="975147"/>
                </a:lnTo>
                <a:lnTo>
                  <a:pt x="715647" y="987282"/>
                </a:lnTo>
                <a:lnTo>
                  <a:pt x="766989" y="998991"/>
                </a:lnTo>
                <a:lnTo>
                  <a:pt x="819728" y="1010262"/>
                </a:lnTo>
                <a:lnTo>
                  <a:pt x="873827" y="1021087"/>
                </a:lnTo>
                <a:lnTo>
                  <a:pt x="929245" y="1031453"/>
                </a:lnTo>
                <a:lnTo>
                  <a:pt x="985944" y="1041351"/>
                </a:lnTo>
                <a:lnTo>
                  <a:pt x="1043883" y="1050769"/>
                </a:lnTo>
                <a:lnTo>
                  <a:pt x="1103024" y="1059699"/>
                </a:lnTo>
                <a:lnTo>
                  <a:pt x="1163328" y="1068128"/>
                </a:lnTo>
                <a:lnTo>
                  <a:pt x="1224756" y="1076047"/>
                </a:lnTo>
                <a:lnTo>
                  <a:pt x="1287268" y="1083444"/>
                </a:lnTo>
                <a:lnTo>
                  <a:pt x="1350824" y="1090311"/>
                </a:lnTo>
                <a:lnTo>
                  <a:pt x="1415386" y="1096635"/>
                </a:lnTo>
                <a:lnTo>
                  <a:pt x="1480915" y="1102407"/>
                </a:lnTo>
                <a:lnTo>
                  <a:pt x="1547371" y="1107616"/>
                </a:lnTo>
                <a:lnTo>
                  <a:pt x="1614715" y="1112251"/>
                </a:lnTo>
                <a:lnTo>
                  <a:pt x="1682908" y="1116303"/>
                </a:lnTo>
                <a:lnTo>
                  <a:pt x="1751910" y="1119760"/>
                </a:lnTo>
                <a:lnTo>
                  <a:pt x="1821683" y="1122612"/>
                </a:lnTo>
                <a:lnTo>
                  <a:pt x="1892186" y="1124848"/>
                </a:lnTo>
                <a:lnTo>
                  <a:pt x="1963382" y="1126459"/>
                </a:lnTo>
                <a:lnTo>
                  <a:pt x="2035230" y="1127433"/>
                </a:lnTo>
                <a:lnTo>
                  <a:pt x="2107692" y="1127759"/>
                </a:lnTo>
                <a:lnTo>
                  <a:pt x="2180153" y="1127433"/>
                </a:lnTo>
                <a:lnTo>
                  <a:pt x="2252001" y="1126459"/>
                </a:lnTo>
                <a:lnTo>
                  <a:pt x="2323197" y="1124848"/>
                </a:lnTo>
                <a:lnTo>
                  <a:pt x="2393700" y="1122612"/>
                </a:lnTo>
                <a:lnTo>
                  <a:pt x="2463473" y="1119760"/>
                </a:lnTo>
                <a:lnTo>
                  <a:pt x="2532475" y="1116303"/>
                </a:lnTo>
                <a:lnTo>
                  <a:pt x="2600668" y="1112251"/>
                </a:lnTo>
                <a:lnTo>
                  <a:pt x="2668012" y="1107616"/>
                </a:lnTo>
                <a:lnTo>
                  <a:pt x="2734468" y="1102407"/>
                </a:lnTo>
                <a:lnTo>
                  <a:pt x="2799997" y="1096635"/>
                </a:lnTo>
                <a:lnTo>
                  <a:pt x="2864559" y="1090311"/>
                </a:lnTo>
                <a:lnTo>
                  <a:pt x="2928115" y="1083444"/>
                </a:lnTo>
                <a:lnTo>
                  <a:pt x="2990627" y="1076047"/>
                </a:lnTo>
                <a:lnTo>
                  <a:pt x="3052055" y="1068128"/>
                </a:lnTo>
                <a:lnTo>
                  <a:pt x="3112359" y="1059699"/>
                </a:lnTo>
                <a:lnTo>
                  <a:pt x="3171500" y="1050769"/>
                </a:lnTo>
                <a:lnTo>
                  <a:pt x="3229439" y="1041351"/>
                </a:lnTo>
                <a:lnTo>
                  <a:pt x="3286138" y="1031453"/>
                </a:lnTo>
                <a:lnTo>
                  <a:pt x="3341556" y="1021087"/>
                </a:lnTo>
                <a:lnTo>
                  <a:pt x="3395655" y="1010262"/>
                </a:lnTo>
                <a:lnTo>
                  <a:pt x="3448394" y="998991"/>
                </a:lnTo>
                <a:lnTo>
                  <a:pt x="3499736" y="987282"/>
                </a:lnTo>
                <a:lnTo>
                  <a:pt x="3549640" y="975147"/>
                </a:lnTo>
                <a:lnTo>
                  <a:pt x="3598068" y="962596"/>
                </a:lnTo>
                <a:lnTo>
                  <a:pt x="3644980" y="949639"/>
                </a:lnTo>
                <a:lnTo>
                  <a:pt x="3690338" y="936288"/>
                </a:lnTo>
                <a:lnTo>
                  <a:pt x="3734101" y="922552"/>
                </a:lnTo>
                <a:lnTo>
                  <a:pt x="3776230" y="908442"/>
                </a:lnTo>
                <a:lnTo>
                  <a:pt x="3816687" y="893969"/>
                </a:lnTo>
                <a:lnTo>
                  <a:pt x="3855432" y="879142"/>
                </a:lnTo>
                <a:lnTo>
                  <a:pt x="3892426" y="863973"/>
                </a:lnTo>
                <a:lnTo>
                  <a:pt x="3927630" y="848472"/>
                </a:lnTo>
                <a:lnTo>
                  <a:pt x="3992509" y="816517"/>
                </a:lnTo>
                <a:lnTo>
                  <a:pt x="4049756" y="783359"/>
                </a:lnTo>
                <a:lnTo>
                  <a:pt x="4099056" y="749084"/>
                </a:lnTo>
                <a:lnTo>
                  <a:pt x="4140097" y="713775"/>
                </a:lnTo>
                <a:lnTo>
                  <a:pt x="4172564" y="677516"/>
                </a:lnTo>
                <a:lnTo>
                  <a:pt x="4196143" y="640391"/>
                </a:lnTo>
                <a:lnTo>
                  <a:pt x="4210521" y="602484"/>
                </a:lnTo>
                <a:lnTo>
                  <a:pt x="4215383" y="563879"/>
                </a:lnTo>
                <a:lnTo>
                  <a:pt x="4216606" y="544495"/>
                </a:lnTo>
                <a:lnTo>
                  <a:pt x="4226265" y="506229"/>
                </a:lnTo>
                <a:lnTo>
                  <a:pt x="4245283" y="468703"/>
                </a:lnTo>
                <a:lnTo>
                  <a:pt x="4273345" y="432000"/>
                </a:lnTo>
                <a:lnTo>
                  <a:pt x="4310138" y="396206"/>
                </a:lnTo>
                <a:lnTo>
                  <a:pt x="4355348" y="361403"/>
                </a:lnTo>
                <a:lnTo>
                  <a:pt x="4408661" y="327676"/>
                </a:lnTo>
                <a:lnTo>
                  <a:pt x="4469763" y="295109"/>
                </a:lnTo>
                <a:lnTo>
                  <a:pt x="4538341" y="263786"/>
                </a:lnTo>
                <a:lnTo>
                  <a:pt x="4575335" y="248617"/>
                </a:lnTo>
                <a:lnTo>
                  <a:pt x="4614080" y="233790"/>
                </a:lnTo>
                <a:lnTo>
                  <a:pt x="4654537" y="219317"/>
                </a:lnTo>
                <a:lnTo>
                  <a:pt x="4696666" y="205207"/>
                </a:lnTo>
                <a:lnTo>
                  <a:pt x="4740429" y="191471"/>
                </a:lnTo>
                <a:lnTo>
                  <a:pt x="4785787" y="178120"/>
                </a:lnTo>
                <a:lnTo>
                  <a:pt x="4832699" y="165163"/>
                </a:lnTo>
                <a:lnTo>
                  <a:pt x="4881127" y="152612"/>
                </a:lnTo>
                <a:lnTo>
                  <a:pt x="4931031" y="140477"/>
                </a:lnTo>
                <a:lnTo>
                  <a:pt x="4982373" y="128768"/>
                </a:lnTo>
                <a:lnTo>
                  <a:pt x="5035112" y="117497"/>
                </a:lnTo>
                <a:lnTo>
                  <a:pt x="5089211" y="106672"/>
                </a:lnTo>
                <a:lnTo>
                  <a:pt x="5144629" y="96306"/>
                </a:lnTo>
                <a:lnTo>
                  <a:pt x="5201328" y="86408"/>
                </a:lnTo>
                <a:lnTo>
                  <a:pt x="5259267" y="76990"/>
                </a:lnTo>
                <a:lnTo>
                  <a:pt x="5318408" y="68060"/>
                </a:lnTo>
                <a:lnTo>
                  <a:pt x="5378712" y="59631"/>
                </a:lnTo>
                <a:lnTo>
                  <a:pt x="5440140" y="51712"/>
                </a:lnTo>
                <a:lnTo>
                  <a:pt x="5502652" y="44315"/>
                </a:lnTo>
                <a:lnTo>
                  <a:pt x="5566208" y="37448"/>
                </a:lnTo>
                <a:lnTo>
                  <a:pt x="5630770" y="31124"/>
                </a:lnTo>
                <a:lnTo>
                  <a:pt x="5696299" y="25352"/>
                </a:lnTo>
                <a:lnTo>
                  <a:pt x="5762755" y="20143"/>
                </a:lnTo>
                <a:lnTo>
                  <a:pt x="5830099" y="15508"/>
                </a:lnTo>
                <a:lnTo>
                  <a:pt x="5898292" y="11456"/>
                </a:lnTo>
                <a:lnTo>
                  <a:pt x="5967294" y="7999"/>
                </a:lnTo>
                <a:lnTo>
                  <a:pt x="6037067" y="5147"/>
                </a:lnTo>
                <a:lnTo>
                  <a:pt x="6107570" y="2911"/>
                </a:lnTo>
                <a:lnTo>
                  <a:pt x="6178766" y="1300"/>
                </a:lnTo>
                <a:lnTo>
                  <a:pt x="6250614" y="326"/>
                </a:lnTo>
                <a:lnTo>
                  <a:pt x="6323076" y="0"/>
                </a:lnTo>
                <a:lnTo>
                  <a:pt x="6395537" y="326"/>
                </a:lnTo>
                <a:lnTo>
                  <a:pt x="6467385" y="1300"/>
                </a:lnTo>
                <a:lnTo>
                  <a:pt x="6538581" y="2911"/>
                </a:lnTo>
                <a:lnTo>
                  <a:pt x="6609084" y="5147"/>
                </a:lnTo>
                <a:lnTo>
                  <a:pt x="6678857" y="7999"/>
                </a:lnTo>
                <a:lnTo>
                  <a:pt x="6747859" y="11456"/>
                </a:lnTo>
                <a:lnTo>
                  <a:pt x="6816052" y="15508"/>
                </a:lnTo>
                <a:lnTo>
                  <a:pt x="6883396" y="20143"/>
                </a:lnTo>
                <a:lnTo>
                  <a:pt x="6949852" y="25352"/>
                </a:lnTo>
                <a:lnTo>
                  <a:pt x="7015381" y="31124"/>
                </a:lnTo>
                <a:lnTo>
                  <a:pt x="7079943" y="37448"/>
                </a:lnTo>
                <a:lnTo>
                  <a:pt x="7143499" y="44315"/>
                </a:lnTo>
                <a:lnTo>
                  <a:pt x="7206011" y="51712"/>
                </a:lnTo>
                <a:lnTo>
                  <a:pt x="7267439" y="59631"/>
                </a:lnTo>
                <a:lnTo>
                  <a:pt x="7327743" y="68060"/>
                </a:lnTo>
                <a:lnTo>
                  <a:pt x="7386884" y="76990"/>
                </a:lnTo>
                <a:lnTo>
                  <a:pt x="7444823" y="86408"/>
                </a:lnTo>
                <a:lnTo>
                  <a:pt x="7501522" y="96306"/>
                </a:lnTo>
                <a:lnTo>
                  <a:pt x="7556940" y="106672"/>
                </a:lnTo>
                <a:lnTo>
                  <a:pt x="7611039" y="117497"/>
                </a:lnTo>
                <a:lnTo>
                  <a:pt x="7663778" y="128768"/>
                </a:lnTo>
                <a:lnTo>
                  <a:pt x="7715120" y="140477"/>
                </a:lnTo>
                <a:lnTo>
                  <a:pt x="7765024" y="152612"/>
                </a:lnTo>
                <a:lnTo>
                  <a:pt x="7813452" y="165163"/>
                </a:lnTo>
                <a:lnTo>
                  <a:pt x="7860364" y="178120"/>
                </a:lnTo>
                <a:lnTo>
                  <a:pt x="7905722" y="191471"/>
                </a:lnTo>
                <a:lnTo>
                  <a:pt x="7949485" y="205207"/>
                </a:lnTo>
                <a:lnTo>
                  <a:pt x="7991614" y="219317"/>
                </a:lnTo>
                <a:lnTo>
                  <a:pt x="8032071" y="233790"/>
                </a:lnTo>
                <a:lnTo>
                  <a:pt x="8070816" y="248617"/>
                </a:lnTo>
                <a:lnTo>
                  <a:pt x="8107810" y="263786"/>
                </a:lnTo>
                <a:lnTo>
                  <a:pt x="8143014" y="279287"/>
                </a:lnTo>
                <a:lnTo>
                  <a:pt x="8207893" y="311242"/>
                </a:lnTo>
                <a:lnTo>
                  <a:pt x="8265140" y="344400"/>
                </a:lnTo>
                <a:lnTo>
                  <a:pt x="8314440" y="378675"/>
                </a:lnTo>
                <a:lnTo>
                  <a:pt x="8355481" y="413984"/>
                </a:lnTo>
                <a:lnTo>
                  <a:pt x="8387948" y="450243"/>
                </a:lnTo>
                <a:lnTo>
                  <a:pt x="8411527" y="487368"/>
                </a:lnTo>
                <a:lnTo>
                  <a:pt x="8425905" y="525275"/>
                </a:lnTo>
                <a:lnTo>
                  <a:pt x="8430767" y="563879"/>
                </a:lnTo>
                <a:lnTo>
                  <a:pt x="8430767" y="5074920"/>
                </a:lnTo>
                <a:lnTo>
                  <a:pt x="8429545" y="5055534"/>
                </a:lnTo>
                <a:lnTo>
                  <a:pt x="8425905" y="5036313"/>
                </a:lnTo>
                <a:lnTo>
                  <a:pt x="8411527" y="4998406"/>
                </a:lnTo>
                <a:lnTo>
                  <a:pt x="8387948" y="4961280"/>
                </a:lnTo>
                <a:lnTo>
                  <a:pt x="8355481" y="4925020"/>
                </a:lnTo>
                <a:lnTo>
                  <a:pt x="8314440" y="4889710"/>
                </a:lnTo>
                <a:lnTo>
                  <a:pt x="8265140" y="4855434"/>
                </a:lnTo>
                <a:lnTo>
                  <a:pt x="8207893" y="4822277"/>
                </a:lnTo>
                <a:lnTo>
                  <a:pt x="8143014" y="4790321"/>
                </a:lnTo>
                <a:lnTo>
                  <a:pt x="8107810" y="4774820"/>
                </a:lnTo>
                <a:lnTo>
                  <a:pt x="8070816" y="4759651"/>
                </a:lnTo>
                <a:lnTo>
                  <a:pt x="8032071" y="4744825"/>
                </a:lnTo>
                <a:lnTo>
                  <a:pt x="7991614" y="4730352"/>
                </a:lnTo>
                <a:lnTo>
                  <a:pt x="7949485" y="4716242"/>
                </a:lnTo>
                <a:lnTo>
                  <a:pt x="7905722" y="4702506"/>
                </a:lnTo>
                <a:lnTo>
                  <a:pt x="7860364" y="4689155"/>
                </a:lnTo>
                <a:lnTo>
                  <a:pt x="7813452" y="4676198"/>
                </a:lnTo>
                <a:lnTo>
                  <a:pt x="7765024" y="4663647"/>
                </a:lnTo>
                <a:lnTo>
                  <a:pt x="7715120" y="4651512"/>
                </a:lnTo>
                <a:lnTo>
                  <a:pt x="7663778" y="4639804"/>
                </a:lnTo>
                <a:lnTo>
                  <a:pt x="7611039" y="4628533"/>
                </a:lnTo>
                <a:lnTo>
                  <a:pt x="7556940" y="4617709"/>
                </a:lnTo>
                <a:lnTo>
                  <a:pt x="7501522" y="4607343"/>
                </a:lnTo>
                <a:lnTo>
                  <a:pt x="7444823" y="4597445"/>
                </a:lnTo>
                <a:lnTo>
                  <a:pt x="7386884" y="4588027"/>
                </a:lnTo>
                <a:lnTo>
                  <a:pt x="7327743" y="4579098"/>
                </a:lnTo>
                <a:lnTo>
                  <a:pt x="7267439" y="4570669"/>
                </a:lnTo>
                <a:lnTo>
                  <a:pt x="7206011" y="4562750"/>
                </a:lnTo>
                <a:lnTo>
                  <a:pt x="7143499" y="4555353"/>
                </a:lnTo>
                <a:lnTo>
                  <a:pt x="7079943" y="4548487"/>
                </a:lnTo>
                <a:lnTo>
                  <a:pt x="7015381" y="4542163"/>
                </a:lnTo>
                <a:lnTo>
                  <a:pt x="6949852" y="4536391"/>
                </a:lnTo>
                <a:lnTo>
                  <a:pt x="6883396" y="4531182"/>
                </a:lnTo>
                <a:lnTo>
                  <a:pt x="6816052" y="4526547"/>
                </a:lnTo>
                <a:lnTo>
                  <a:pt x="6747859" y="4522496"/>
                </a:lnTo>
                <a:lnTo>
                  <a:pt x="6678857" y="4519039"/>
                </a:lnTo>
                <a:lnTo>
                  <a:pt x="6609084" y="4516187"/>
                </a:lnTo>
                <a:lnTo>
                  <a:pt x="6538581" y="4513951"/>
                </a:lnTo>
                <a:lnTo>
                  <a:pt x="6467385" y="4512340"/>
                </a:lnTo>
                <a:lnTo>
                  <a:pt x="6395537" y="4511366"/>
                </a:lnTo>
                <a:lnTo>
                  <a:pt x="6323076" y="4511040"/>
                </a:lnTo>
                <a:lnTo>
                  <a:pt x="6250614" y="4511366"/>
                </a:lnTo>
                <a:lnTo>
                  <a:pt x="6178766" y="4512340"/>
                </a:lnTo>
                <a:lnTo>
                  <a:pt x="6107570" y="4513951"/>
                </a:lnTo>
                <a:lnTo>
                  <a:pt x="6037067" y="4516187"/>
                </a:lnTo>
                <a:lnTo>
                  <a:pt x="5967294" y="4519039"/>
                </a:lnTo>
                <a:lnTo>
                  <a:pt x="5898292" y="4522496"/>
                </a:lnTo>
                <a:lnTo>
                  <a:pt x="5830099" y="4526547"/>
                </a:lnTo>
                <a:lnTo>
                  <a:pt x="5762755" y="4531182"/>
                </a:lnTo>
                <a:lnTo>
                  <a:pt x="5696299" y="4536391"/>
                </a:lnTo>
                <a:lnTo>
                  <a:pt x="5630770" y="4542163"/>
                </a:lnTo>
                <a:lnTo>
                  <a:pt x="5566208" y="4548487"/>
                </a:lnTo>
                <a:lnTo>
                  <a:pt x="5502652" y="4555353"/>
                </a:lnTo>
                <a:lnTo>
                  <a:pt x="5440140" y="4562750"/>
                </a:lnTo>
                <a:lnTo>
                  <a:pt x="5378712" y="4570669"/>
                </a:lnTo>
                <a:lnTo>
                  <a:pt x="5318408" y="4579098"/>
                </a:lnTo>
                <a:lnTo>
                  <a:pt x="5259267" y="4588027"/>
                </a:lnTo>
                <a:lnTo>
                  <a:pt x="5201328" y="4597445"/>
                </a:lnTo>
                <a:lnTo>
                  <a:pt x="5144629" y="4607343"/>
                </a:lnTo>
                <a:lnTo>
                  <a:pt x="5089211" y="4617709"/>
                </a:lnTo>
                <a:lnTo>
                  <a:pt x="5035112" y="4628533"/>
                </a:lnTo>
                <a:lnTo>
                  <a:pt x="4982373" y="4639804"/>
                </a:lnTo>
                <a:lnTo>
                  <a:pt x="4931031" y="4651512"/>
                </a:lnTo>
                <a:lnTo>
                  <a:pt x="4881127" y="4663647"/>
                </a:lnTo>
                <a:lnTo>
                  <a:pt x="4832699" y="4676198"/>
                </a:lnTo>
                <a:lnTo>
                  <a:pt x="4785787" y="4689155"/>
                </a:lnTo>
                <a:lnTo>
                  <a:pt x="4740429" y="4702506"/>
                </a:lnTo>
                <a:lnTo>
                  <a:pt x="4696666" y="4716242"/>
                </a:lnTo>
                <a:lnTo>
                  <a:pt x="4654537" y="4730352"/>
                </a:lnTo>
                <a:lnTo>
                  <a:pt x="4614080" y="4744825"/>
                </a:lnTo>
                <a:lnTo>
                  <a:pt x="4575335" y="4759651"/>
                </a:lnTo>
                <a:lnTo>
                  <a:pt x="4538341" y="4774820"/>
                </a:lnTo>
                <a:lnTo>
                  <a:pt x="4503137" y="4790321"/>
                </a:lnTo>
                <a:lnTo>
                  <a:pt x="4438258" y="4822277"/>
                </a:lnTo>
                <a:lnTo>
                  <a:pt x="4381011" y="4855434"/>
                </a:lnTo>
                <a:lnTo>
                  <a:pt x="4331711" y="4889710"/>
                </a:lnTo>
                <a:lnTo>
                  <a:pt x="4290670" y="4925020"/>
                </a:lnTo>
                <a:lnTo>
                  <a:pt x="4258203" y="4961280"/>
                </a:lnTo>
                <a:lnTo>
                  <a:pt x="4234624" y="4998406"/>
                </a:lnTo>
                <a:lnTo>
                  <a:pt x="4220246" y="5036313"/>
                </a:lnTo>
                <a:lnTo>
                  <a:pt x="4215383" y="5074920"/>
                </a:lnTo>
                <a:lnTo>
                  <a:pt x="4214161" y="5094305"/>
                </a:lnTo>
                <a:lnTo>
                  <a:pt x="4204502" y="5132572"/>
                </a:lnTo>
                <a:lnTo>
                  <a:pt x="4185484" y="5170099"/>
                </a:lnTo>
                <a:lnTo>
                  <a:pt x="4157422" y="5206803"/>
                </a:lnTo>
                <a:lnTo>
                  <a:pt x="4120629" y="5242598"/>
                </a:lnTo>
                <a:lnTo>
                  <a:pt x="4075419" y="5277401"/>
                </a:lnTo>
                <a:lnTo>
                  <a:pt x="4022106" y="5311129"/>
                </a:lnTo>
                <a:lnTo>
                  <a:pt x="3961004" y="5343696"/>
                </a:lnTo>
                <a:lnTo>
                  <a:pt x="3892426" y="5375019"/>
                </a:lnTo>
                <a:lnTo>
                  <a:pt x="3855432" y="5390188"/>
                </a:lnTo>
                <a:lnTo>
                  <a:pt x="3816687" y="5405014"/>
                </a:lnTo>
                <a:lnTo>
                  <a:pt x="3776230" y="5419487"/>
                </a:lnTo>
                <a:lnTo>
                  <a:pt x="3734101" y="5433597"/>
                </a:lnTo>
                <a:lnTo>
                  <a:pt x="3690338" y="5447333"/>
                </a:lnTo>
                <a:lnTo>
                  <a:pt x="3644980" y="5460684"/>
                </a:lnTo>
                <a:lnTo>
                  <a:pt x="3598068" y="5473641"/>
                </a:lnTo>
                <a:lnTo>
                  <a:pt x="3549640" y="5486192"/>
                </a:lnTo>
                <a:lnTo>
                  <a:pt x="3499736" y="5498327"/>
                </a:lnTo>
                <a:lnTo>
                  <a:pt x="3448394" y="5510035"/>
                </a:lnTo>
                <a:lnTo>
                  <a:pt x="3395655" y="5521306"/>
                </a:lnTo>
                <a:lnTo>
                  <a:pt x="3341556" y="5532130"/>
                </a:lnTo>
                <a:lnTo>
                  <a:pt x="3286138" y="5542496"/>
                </a:lnTo>
                <a:lnTo>
                  <a:pt x="3229439" y="5552394"/>
                </a:lnTo>
                <a:lnTo>
                  <a:pt x="3171500" y="5561812"/>
                </a:lnTo>
                <a:lnTo>
                  <a:pt x="3112359" y="5570741"/>
                </a:lnTo>
                <a:lnTo>
                  <a:pt x="3052055" y="5579170"/>
                </a:lnTo>
                <a:lnTo>
                  <a:pt x="2990627" y="5587089"/>
                </a:lnTo>
                <a:lnTo>
                  <a:pt x="2928115" y="5594486"/>
                </a:lnTo>
                <a:lnTo>
                  <a:pt x="2864559" y="5601352"/>
                </a:lnTo>
                <a:lnTo>
                  <a:pt x="2799997" y="5607676"/>
                </a:lnTo>
                <a:lnTo>
                  <a:pt x="2734468" y="5613448"/>
                </a:lnTo>
                <a:lnTo>
                  <a:pt x="2668012" y="5618657"/>
                </a:lnTo>
                <a:lnTo>
                  <a:pt x="2600668" y="5623292"/>
                </a:lnTo>
                <a:lnTo>
                  <a:pt x="2532475" y="5627343"/>
                </a:lnTo>
                <a:lnTo>
                  <a:pt x="2463473" y="5630800"/>
                </a:lnTo>
                <a:lnTo>
                  <a:pt x="2393700" y="5633652"/>
                </a:lnTo>
                <a:lnTo>
                  <a:pt x="2323197" y="5635888"/>
                </a:lnTo>
                <a:lnTo>
                  <a:pt x="2252001" y="5637499"/>
                </a:lnTo>
                <a:lnTo>
                  <a:pt x="2180153" y="5638473"/>
                </a:lnTo>
                <a:lnTo>
                  <a:pt x="2107692" y="5638800"/>
                </a:lnTo>
                <a:lnTo>
                  <a:pt x="2035230" y="5638473"/>
                </a:lnTo>
                <a:lnTo>
                  <a:pt x="1963382" y="5637499"/>
                </a:lnTo>
                <a:lnTo>
                  <a:pt x="1892186" y="5635888"/>
                </a:lnTo>
                <a:lnTo>
                  <a:pt x="1821683" y="5633652"/>
                </a:lnTo>
                <a:lnTo>
                  <a:pt x="1751910" y="5630800"/>
                </a:lnTo>
                <a:lnTo>
                  <a:pt x="1682908" y="5627343"/>
                </a:lnTo>
                <a:lnTo>
                  <a:pt x="1614715" y="5623292"/>
                </a:lnTo>
                <a:lnTo>
                  <a:pt x="1547371" y="5618657"/>
                </a:lnTo>
                <a:lnTo>
                  <a:pt x="1480915" y="5613448"/>
                </a:lnTo>
                <a:lnTo>
                  <a:pt x="1415386" y="5607676"/>
                </a:lnTo>
                <a:lnTo>
                  <a:pt x="1350824" y="5601352"/>
                </a:lnTo>
                <a:lnTo>
                  <a:pt x="1287268" y="5594486"/>
                </a:lnTo>
                <a:lnTo>
                  <a:pt x="1224756" y="5587089"/>
                </a:lnTo>
                <a:lnTo>
                  <a:pt x="1163328" y="5579170"/>
                </a:lnTo>
                <a:lnTo>
                  <a:pt x="1103024" y="5570741"/>
                </a:lnTo>
                <a:lnTo>
                  <a:pt x="1043883" y="5561812"/>
                </a:lnTo>
                <a:lnTo>
                  <a:pt x="985944" y="5552394"/>
                </a:lnTo>
                <a:lnTo>
                  <a:pt x="929245" y="5542496"/>
                </a:lnTo>
                <a:lnTo>
                  <a:pt x="873827" y="5532130"/>
                </a:lnTo>
                <a:lnTo>
                  <a:pt x="819728" y="5521306"/>
                </a:lnTo>
                <a:lnTo>
                  <a:pt x="766989" y="5510035"/>
                </a:lnTo>
                <a:lnTo>
                  <a:pt x="715647" y="5498327"/>
                </a:lnTo>
                <a:lnTo>
                  <a:pt x="665743" y="5486192"/>
                </a:lnTo>
                <a:lnTo>
                  <a:pt x="617315" y="5473641"/>
                </a:lnTo>
                <a:lnTo>
                  <a:pt x="570403" y="5460684"/>
                </a:lnTo>
                <a:lnTo>
                  <a:pt x="525045" y="5447333"/>
                </a:lnTo>
                <a:lnTo>
                  <a:pt x="481282" y="5433597"/>
                </a:lnTo>
                <a:lnTo>
                  <a:pt x="439153" y="5419487"/>
                </a:lnTo>
                <a:lnTo>
                  <a:pt x="398696" y="5405014"/>
                </a:lnTo>
                <a:lnTo>
                  <a:pt x="359951" y="5390188"/>
                </a:lnTo>
                <a:lnTo>
                  <a:pt x="322957" y="5375019"/>
                </a:lnTo>
                <a:lnTo>
                  <a:pt x="287753" y="5359518"/>
                </a:lnTo>
                <a:lnTo>
                  <a:pt x="222874" y="5327562"/>
                </a:lnTo>
                <a:lnTo>
                  <a:pt x="165627" y="5294405"/>
                </a:lnTo>
                <a:lnTo>
                  <a:pt x="116327" y="5260129"/>
                </a:lnTo>
                <a:lnTo>
                  <a:pt x="75286" y="5224819"/>
                </a:lnTo>
                <a:lnTo>
                  <a:pt x="42819" y="5188559"/>
                </a:lnTo>
                <a:lnTo>
                  <a:pt x="19240" y="5151433"/>
                </a:lnTo>
                <a:lnTo>
                  <a:pt x="4862" y="5113526"/>
                </a:lnTo>
                <a:lnTo>
                  <a:pt x="0" y="5074920"/>
                </a:lnTo>
                <a:lnTo>
                  <a:pt x="0" y="563879"/>
                </a:lnTo>
                <a:close/>
              </a:path>
            </a:pathLst>
          </a:custGeom>
          <a:ln w="25908">
            <a:solidFill>
              <a:srgbClr val="4AACC5"/>
            </a:solidFill>
          </a:ln>
        </p:spPr>
        <p:txBody>
          <a:bodyPr wrap="square" lIns="0" tIns="0" rIns="0" bIns="0" rtlCol="0"/>
          <a:lstStyle/>
          <a:p>
            <a:endParaRPr/>
          </a:p>
        </p:txBody>
      </p:sp>
      <p:sp>
        <p:nvSpPr>
          <p:cNvPr id="3" name="object 3"/>
          <p:cNvSpPr txBox="1">
            <a:spLocks noGrp="1"/>
          </p:cNvSpPr>
          <p:nvPr>
            <p:ph type="body" idx="1"/>
          </p:nvPr>
        </p:nvSpPr>
        <p:spPr>
          <a:xfrm>
            <a:off x="428596" y="2357430"/>
            <a:ext cx="8304174" cy="2460289"/>
          </a:xfrm>
          <a:prstGeom prst="rect">
            <a:avLst/>
          </a:prstGeom>
        </p:spPr>
        <p:txBody>
          <a:bodyPr vert="horz" wrap="square" lIns="0" tIns="13335" rIns="0" bIns="0" rtlCol="0">
            <a:spAutoFit/>
          </a:bodyPr>
          <a:lstStyle/>
          <a:p>
            <a:pPr marL="41275" marR="5080">
              <a:lnSpc>
                <a:spcPct val="100000"/>
              </a:lnSpc>
              <a:spcBef>
                <a:spcPts val="105"/>
              </a:spcBef>
              <a:buChar char="*"/>
              <a:tabLst>
                <a:tab pos="245745" algn="l"/>
              </a:tabLst>
            </a:pPr>
            <a:r>
              <a:rPr sz="2400" b="1" dirty="0">
                <a:latin typeface="Times New Roman"/>
                <a:cs typeface="Times New Roman"/>
              </a:rPr>
              <a:t>Chi </a:t>
            </a:r>
            <a:r>
              <a:rPr sz="2400" b="1" spc="-5" dirty="0">
                <a:latin typeface="Times New Roman"/>
                <a:cs typeface="Times New Roman"/>
              </a:rPr>
              <a:t>trả </a:t>
            </a:r>
            <a:r>
              <a:rPr sz="2400" b="1" dirty="0">
                <a:latin typeface="Times New Roman"/>
                <a:cs typeface="Times New Roman"/>
              </a:rPr>
              <a:t>nợ lãi </a:t>
            </a:r>
            <a:r>
              <a:rPr sz="2400" b="1" spc="-5" dirty="0">
                <a:latin typeface="Times New Roman"/>
                <a:cs typeface="Times New Roman"/>
              </a:rPr>
              <a:t>các khoản </a:t>
            </a:r>
            <a:r>
              <a:rPr sz="2400" b="1" dirty="0">
                <a:latin typeface="Times New Roman"/>
                <a:cs typeface="Times New Roman"/>
              </a:rPr>
              <a:t>do </a:t>
            </a:r>
            <a:r>
              <a:rPr sz="2400" b="1" spc="-5" dirty="0">
                <a:latin typeface="Times New Roman"/>
                <a:cs typeface="Times New Roman"/>
              </a:rPr>
              <a:t>chính quyền </a:t>
            </a:r>
            <a:r>
              <a:rPr sz="2400" b="1" spc="-10" dirty="0">
                <a:latin typeface="Times New Roman"/>
                <a:cs typeface="Times New Roman"/>
              </a:rPr>
              <a:t>địa </a:t>
            </a:r>
            <a:r>
              <a:rPr sz="2400" b="1" spc="-5" dirty="0">
                <a:latin typeface="Times New Roman"/>
                <a:cs typeface="Times New Roman"/>
              </a:rPr>
              <a:t>phương vay: </a:t>
            </a:r>
            <a:r>
              <a:rPr lang="en-US" sz="2400" b="1" dirty="0" smtClean="0">
                <a:solidFill>
                  <a:srgbClr val="0000FF"/>
                </a:solidFill>
                <a:latin typeface="Times New Roman"/>
                <a:cs typeface="Times New Roman"/>
              </a:rPr>
              <a:t>24</a:t>
            </a:r>
            <a:r>
              <a:rPr sz="2400" b="1" dirty="0" smtClean="0">
                <a:solidFill>
                  <a:srgbClr val="0000FF"/>
                </a:solidFill>
                <a:latin typeface="Times New Roman"/>
                <a:cs typeface="Times New Roman"/>
              </a:rPr>
              <a:t> </a:t>
            </a:r>
            <a:r>
              <a:rPr sz="2400" b="1" dirty="0">
                <a:solidFill>
                  <a:srgbClr val="0000FF"/>
                </a:solidFill>
                <a:latin typeface="Times New Roman"/>
                <a:cs typeface="Times New Roman"/>
              </a:rPr>
              <a:t>tỷ</a:t>
            </a:r>
            <a:r>
              <a:rPr sz="2400" b="1" spc="-254" dirty="0">
                <a:solidFill>
                  <a:srgbClr val="0000FF"/>
                </a:solidFill>
                <a:latin typeface="Times New Roman"/>
                <a:cs typeface="Times New Roman"/>
              </a:rPr>
              <a:t> </a:t>
            </a:r>
            <a:r>
              <a:rPr sz="2400" b="1" dirty="0">
                <a:solidFill>
                  <a:srgbClr val="0000FF"/>
                </a:solidFill>
                <a:latin typeface="Times New Roman"/>
                <a:cs typeface="Times New Roman"/>
              </a:rPr>
              <a:t>đồng.</a:t>
            </a:r>
          </a:p>
          <a:p>
            <a:pPr marL="231775" indent="-190500">
              <a:lnSpc>
                <a:spcPct val="100000"/>
              </a:lnSpc>
              <a:spcBef>
                <a:spcPts val="600"/>
              </a:spcBef>
              <a:buChar char="*"/>
              <a:tabLst>
                <a:tab pos="231775" algn="l"/>
              </a:tabLst>
            </a:pPr>
            <a:r>
              <a:rPr sz="2400" b="1" dirty="0">
                <a:latin typeface="Times New Roman"/>
                <a:cs typeface="Times New Roman"/>
              </a:rPr>
              <a:t>Chi bổ sung quỹ dự trữ tài chính</a:t>
            </a:r>
            <a:r>
              <a:rPr sz="2400" b="1" dirty="0">
                <a:solidFill>
                  <a:srgbClr val="001F5F"/>
                </a:solidFill>
                <a:latin typeface="Times New Roman"/>
                <a:cs typeface="Times New Roman"/>
              </a:rPr>
              <a:t>: </a:t>
            </a:r>
            <a:r>
              <a:rPr lang="en-US" sz="2400" b="1" spc="5" dirty="0" smtClean="0">
                <a:solidFill>
                  <a:srgbClr val="0000FF"/>
                </a:solidFill>
                <a:latin typeface="Times New Roman"/>
                <a:cs typeface="Times New Roman"/>
              </a:rPr>
              <a:t>1,450</a:t>
            </a:r>
            <a:r>
              <a:rPr sz="2400" b="1" spc="5" dirty="0" smtClean="0">
                <a:solidFill>
                  <a:srgbClr val="0000FF"/>
                </a:solidFill>
                <a:latin typeface="Times New Roman"/>
                <a:cs typeface="Times New Roman"/>
              </a:rPr>
              <a:t> </a:t>
            </a:r>
            <a:r>
              <a:rPr sz="2400" b="1" dirty="0">
                <a:solidFill>
                  <a:srgbClr val="0000FF"/>
                </a:solidFill>
                <a:latin typeface="Times New Roman"/>
                <a:cs typeface="Times New Roman"/>
              </a:rPr>
              <a:t>tỷ</a:t>
            </a:r>
            <a:r>
              <a:rPr sz="2400" b="1" spc="-150" dirty="0">
                <a:solidFill>
                  <a:srgbClr val="0000FF"/>
                </a:solidFill>
                <a:latin typeface="Times New Roman"/>
                <a:cs typeface="Times New Roman"/>
              </a:rPr>
              <a:t> </a:t>
            </a:r>
            <a:r>
              <a:rPr sz="2400" b="1" dirty="0">
                <a:solidFill>
                  <a:srgbClr val="0000FF"/>
                </a:solidFill>
                <a:latin typeface="Times New Roman"/>
                <a:cs typeface="Times New Roman"/>
              </a:rPr>
              <a:t>đồng</a:t>
            </a:r>
            <a:r>
              <a:rPr sz="2400" dirty="0">
                <a:solidFill>
                  <a:srgbClr val="001F5F"/>
                </a:solidFill>
              </a:rPr>
              <a:t>.</a:t>
            </a:r>
          </a:p>
          <a:p>
            <a:pPr marL="263525" indent="-222250">
              <a:lnSpc>
                <a:spcPct val="100000"/>
              </a:lnSpc>
              <a:spcBef>
                <a:spcPts val="600"/>
              </a:spcBef>
              <a:buChar char="*"/>
              <a:tabLst>
                <a:tab pos="264160" algn="l"/>
              </a:tabLst>
            </a:pPr>
            <a:r>
              <a:rPr sz="2400" b="1" dirty="0">
                <a:latin typeface="Times New Roman"/>
                <a:cs typeface="Times New Roman"/>
              </a:rPr>
              <a:t>Dự</a:t>
            </a:r>
            <a:r>
              <a:rPr sz="2400" b="1" spc="240" dirty="0">
                <a:latin typeface="Times New Roman"/>
                <a:cs typeface="Times New Roman"/>
              </a:rPr>
              <a:t> </a:t>
            </a:r>
            <a:r>
              <a:rPr sz="2400" b="1" dirty="0">
                <a:latin typeface="Times New Roman"/>
                <a:cs typeface="Times New Roman"/>
              </a:rPr>
              <a:t>phòng</a:t>
            </a:r>
            <a:r>
              <a:rPr sz="2400" b="1" spc="225" dirty="0">
                <a:latin typeface="Times New Roman"/>
                <a:cs typeface="Times New Roman"/>
              </a:rPr>
              <a:t> </a:t>
            </a:r>
            <a:r>
              <a:rPr sz="2400" b="1" dirty="0">
                <a:latin typeface="Times New Roman"/>
                <a:cs typeface="Times New Roman"/>
              </a:rPr>
              <a:t>ngân</a:t>
            </a:r>
            <a:r>
              <a:rPr sz="2400" b="1" spc="245" dirty="0">
                <a:latin typeface="Times New Roman"/>
                <a:cs typeface="Times New Roman"/>
              </a:rPr>
              <a:t> </a:t>
            </a:r>
            <a:r>
              <a:rPr sz="2400" b="1" spc="-5" dirty="0">
                <a:latin typeface="Times New Roman"/>
                <a:cs typeface="Times New Roman"/>
              </a:rPr>
              <a:t>sách:</a:t>
            </a:r>
            <a:r>
              <a:rPr sz="2400" b="1" spc="235" dirty="0">
                <a:latin typeface="Times New Roman"/>
                <a:cs typeface="Times New Roman"/>
              </a:rPr>
              <a:t> </a:t>
            </a:r>
            <a:r>
              <a:rPr lang="en-US" sz="2400" b="1" dirty="0" smtClean="0">
                <a:solidFill>
                  <a:srgbClr val="0000FF"/>
                </a:solidFill>
                <a:latin typeface="Times New Roman"/>
                <a:cs typeface="Times New Roman"/>
              </a:rPr>
              <a:t>427,2 </a:t>
            </a:r>
            <a:r>
              <a:rPr sz="2400" b="1" spc="-5" dirty="0" err="1" smtClean="0">
                <a:solidFill>
                  <a:srgbClr val="0000FF"/>
                </a:solidFill>
                <a:latin typeface="Times New Roman"/>
                <a:cs typeface="Times New Roman"/>
              </a:rPr>
              <a:t>tỷ</a:t>
            </a:r>
            <a:r>
              <a:rPr sz="2400" b="1" spc="250" dirty="0" smtClean="0">
                <a:solidFill>
                  <a:srgbClr val="0000FF"/>
                </a:solidFill>
                <a:latin typeface="Times New Roman"/>
                <a:cs typeface="Times New Roman"/>
              </a:rPr>
              <a:t> </a:t>
            </a:r>
            <a:r>
              <a:rPr sz="2400" b="1" spc="-5" dirty="0">
                <a:solidFill>
                  <a:srgbClr val="0000FF"/>
                </a:solidFill>
                <a:latin typeface="Times New Roman"/>
                <a:cs typeface="Times New Roman"/>
              </a:rPr>
              <a:t>đồng</a:t>
            </a:r>
            <a:r>
              <a:rPr sz="2400" b="1" spc="229" dirty="0">
                <a:solidFill>
                  <a:srgbClr val="0000FF"/>
                </a:solidFill>
                <a:latin typeface="Times New Roman"/>
                <a:cs typeface="Times New Roman"/>
              </a:rPr>
              <a:t> </a:t>
            </a:r>
            <a:r>
              <a:rPr sz="2400" spc="-5" dirty="0"/>
              <a:t>(ngân</a:t>
            </a:r>
            <a:r>
              <a:rPr sz="2400" spc="254" dirty="0"/>
              <a:t> </a:t>
            </a:r>
            <a:r>
              <a:rPr sz="2400" spc="-5" dirty="0" err="1"/>
              <a:t>sách</a:t>
            </a:r>
            <a:r>
              <a:rPr sz="2400" spc="245" dirty="0"/>
              <a:t> </a:t>
            </a:r>
            <a:r>
              <a:rPr lang="en-US" sz="2400" spc="-5" dirty="0" err="1" smtClean="0"/>
              <a:t>tỉnh</a:t>
            </a:r>
            <a:r>
              <a:rPr lang="en-US" sz="2400" spc="-5" dirty="0" smtClean="0"/>
              <a:t> </a:t>
            </a:r>
            <a:r>
              <a:rPr lang="en-US" sz="2400" b="1" dirty="0" smtClean="0">
                <a:solidFill>
                  <a:srgbClr val="0000FF"/>
                </a:solidFill>
                <a:latin typeface="Times New Roman"/>
                <a:cs typeface="Times New Roman"/>
              </a:rPr>
              <a:t>250</a:t>
            </a:r>
            <a:r>
              <a:rPr lang="vi-VN" sz="2400" b="1" dirty="0" smtClean="0">
                <a:solidFill>
                  <a:srgbClr val="0000FF"/>
                </a:solidFill>
                <a:latin typeface="Times New Roman"/>
                <a:cs typeface="Times New Roman"/>
              </a:rPr>
              <a:t> </a:t>
            </a:r>
            <a:r>
              <a:rPr sz="2400" b="1" dirty="0" err="1" smtClean="0">
                <a:solidFill>
                  <a:srgbClr val="0000FF"/>
                </a:solidFill>
                <a:latin typeface="Times New Roman"/>
                <a:cs typeface="Times New Roman"/>
              </a:rPr>
              <a:t>tỷ</a:t>
            </a:r>
            <a:r>
              <a:rPr sz="2400" b="1" spc="235" dirty="0" smtClean="0">
                <a:solidFill>
                  <a:srgbClr val="0000FF"/>
                </a:solidFill>
                <a:latin typeface="Times New Roman"/>
                <a:cs typeface="Times New Roman"/>
              </a:rPr>
              <a:t> </a:t>
            </a:r>
            <a:r>
              <a:rPr sz="2400" b="1" spc="-5" dirty="0" err="1" smtClean="0">
                <a:solidFill>
                  <a:srgbClr val="0000FF"/>
                </a:solidFill>
                <a:latin typeface="Times New Roman"/>
                <a:cs typeface="Times New Roman"/>
              </a:rPr>
              <a:t>đồng</a:t>
            </a:r>
            <a:r>
              <a:rPr sz="2400" spc="-5" dirty="0" smtClean="0">
                <a:solidFill>
                  <a:srgbClr val="001F5F"/>
                </a:solidFill>
              </a:rPr>
              <a:t>;</a:t>
            </a:r>
            <a:r>
              <a:rPr lang="vi-VN" sz="2400" spc="-5" dirty="0" smtClean="0">
                <a:solidFill>
                  <a:srgbClr val="001F5F"/>
                </a:solidFill>
              </a:rPr>
              <a:t> </a:t>
            </a:r>
            <a:r>
              <a:rPr sz="2400" dirty="0" err="1" smtClean="0"/>
              <a:t>ngân</a:t>
            </a:r>
            <a:r>
              <a:rPr sz="2400" dirty="0" smtClean="0"/>
              <a:t> </a:t>
            </a:r>
            <a:r>
              <a:rPr sz="2400" dirty="0" err="1"/>
              <a:t>sách</a:t>
            </a:r>
            <a:r>
              <a:rPr sz="2400" dirty="0"/>
              <a:t> </a:t>
            </a:r>
            <a:r>
              <a:rPr lang="en-US" sz="2400" dirty="0" err="1" smtClean="0"/>
              <a:t>huyện</a:t>
            </a:r>
            <a:r>
              <a:rPr lang="en-US" sz="2400" dirty="0" smtClean="0"/>
              <a:t> </a:t>
            </a:r>
            <a:r>
              <a:rPr lang="en-US" sz="2400" b="1" spc="-20" dirty="0" smtClean="0">
                <a:solidFill>
                  <a:srgbClr val="0000FF"/>
                </a:solidFill>
                <a:latin typeface="Times New Roman"/>
                <a:cs typeface="Times New Roman"/>
              </a:rPr>
              <a:t>177,2</a:t>
            </a:r>
            <a:r>
              <a:rPr sz="2400" b="1" spc="-20" dirty="0" smtClean="0">
                <a:solidFill>
                  <a:srgbClr val="0000FF"/>
                </a:solidFill>
                <a:latin typeface="Times New Roman"/>
                <a:cs typeface="Times New Roman"/>
              </a:rPr>
              <a:t> </a:t>
            </a:r>
            <a:r>
              <a:rPr sz="2400" b="1" dirty="0">
                <a:solidFill>
                  <a:srgbClr val="0000FF"/>
                </a:solidFill>
                <a:latin typeface="Times New Roman"/>
                <a:cs typeface="Times New Roman"/>
              </a:rPr>
              <a:t>tỷ</a:t>
            </a:r>
            <a:r>
              <a:rPr sz="2400" b="1" spc="-125" dirty="0">
                <a:solidFill>
                  <a:srgbClr val="0000FF"/>
                </a:solidFill>
                <a:latin typeface="Times New Roman"/>
                <a:cs typeface="Times New Roman"/>
              </a:rPr>
              <a:t> </a:t>
            </a:r>
            <a:r>
              <a:rPr sz="2400" b="1" dirty="0">
                <a:solidFill>
                  <a:srgbClr val="0000FF"/>
                </a:solidFill>
                <a:latin typeface="Times New Roman"/>
                <a:cs typeface="Times New Roman"/>
              </a:rPr>
              <a:t>đồng</a:t>
            </a:r>
            <a:r>
              <a:rPr sz="2400" dirty="0">
                <a:solidFill>
                  <a:srgbClr val="001F5F"/>
                </a:solidFill>
              </a:rPr>
              <a:t>).</a:t>
            </a:r>
          </a:p>
          <a:p>
            <a:pPr marL="231775" indent="-190500">
              <a:lnSpc>
                <a:spcPct val="100000"/>
              </a:lnSpc>
              <a:spcBef>
                <a:spcPts val="600"/>
              </a:spcBef>
              <a:buChar char="*"/>
              <a:tabLst>
                <a:tab pos="231775" algn="l"/>
              </a:tabLst>
            </a:pPr>
            <a:r>
              <a:rPr sz="2400" b="1" dirty="0">
                <a:latin typeface="Times New Roman"/>
                <a:cs typeface="Times New Roman"/>
              </a:rPr>
              <a:t>Chi tạo nguồn </a:t>
            </a:r>
            <a:r>
              <a:rPr sz="2400" b="1" spc="-5" dirty="0">
                <a:latin typeface="Times New Roman"/>
                <a:cs typeface="Times New Roman"/>
              </a:rPr>
              <a:t>điều </a:t>
            </a:r>
            <a:r>
              <a:rPr sz="2400" b="1" dirty="0" err="1">
                <a:latin typeface="Times New Roman"/>
                <a:cs typeface="Times New Roman"/>
              </a:rPr>
              <a:t>chỉnh</a:t>
            </a:r>
            <a:r>
              <a:rPr sz="2400" b="1" dirty="0">
                <a:latin typeface="Times New Roman"/>
                <a:cs typeface="Times New Roman"/>
              </a:rPr>
              <a:t> </a:t>
            </a:r>
            <a:r>
              <a:rPr lang="en-US" sz="2400" b="1" dirty="0" err="1" smtClean="0">
                <a:latin typeface="Times New Roman"/>
                <a:cs typeface="Times New Roman"/>
              </a:rPr>
              <a:t>cải</a:t>
            </a:r>
            <a:r>
              <a:rPr lang="en-US" sz="2400" b="1" dirty="0" smtClean="0">
                <a:latin typeface="Times New Roman"/>
                <a:cs typeface="Times New Roman"/>
              </a:rPr>
              <a:t> </a:t>
            </a:r>
            <a:r>
              <a:rPr lang="en-US" sz="2400" b="1" dirty="0" err="1" smtClean="0">
                <a:latin typeface="Times New Roman"/>
                <a:cs typeface="Times New Roman"/>
              </a:rPr>
              <a:t>cách</a:t>
            </a:r>
            <a:r>
              <a:rPr lang="en-US" sz="2400" b="1" dirty="0" smtClean="0">
                <a:latin typeface="Times New Roman"/>
                <a:cs typeface="Times New Roman"/>
              </a:rPr>
              <a:t> </a:t>
            </a:r>
            <a:r>
              <a:rPr sz="2400" b="1" dirty="0" err="1" smtClean="0">
                <a:latin typeface="Times New Roman"/>
                <a:cs typeface="Times New Roman"/>
              </a:rPr>
              <a:t>tiền</a:t>
            </a:r>
            <a:r>
              <a:rPr sz="2400" b="1" dirty="0" smtClean="0">
                <a:latin typeface="Times New Roman"/>
                <a:cs typeface="Times New Roman"/>
              </a:rPr>
              <a:t> </a:t>
            </a:r>
            <a:r>
              <a:rPr sz="2400" b="1" spc="-5" dirty="0">
                <a:latin typeface="Times New Roman"/>
                <a:cs typeface="Times New Roman"/>
              </a:rPr>
              <a:t>lương: </a:t>
            </a:r>
            <a:r>
              <a:rPr lang="en-US" sz="2400" b="1" dirty="0" smtClean="0">
                <a:solidFill>
                  <a:srgbClr val="0000FF"/>
                </a:solidFill>
                <a:latin typeface="Times New Roman"/>
                <a:cs typeface="Times New Roman"/>
              </a:rPr>
              <a:t>10.197</a:t>
            </a:r>
            <a:r>
              <a:rPr lang="vi-VN" sz="2400" b="1" dirty="0" smtClean="0">
                <a:solidFill>
                  <a:srgbClr val="0000FF"/>
                </a:solidFill>
                <a:latin typeface="Times New Roman"/>
                <a:cs typeface="Times New Roman"/>
              </a:rPr>
              <a:t> </a:t>
            </a:r>
            <a:r>
              <a:rPr sz="2400" b="1" dirty="0" err="1" smtClean="0">
                <a:solidFill>
                  <a:srgbClr val="0000FF"/>
                </a:solidFill>
                <a:latin typeface="Times New Roman"/>
                <a:cs typeface="Times New Roman"/>
              </a:rPr>
              <a:t>tỷ</a:t>
            </a:r>
            <a:r>
              <a:rPr sz="2400" b="1" spc="-170" dirty="0" smtClean="0">
                <a:solidFill>
                  <a:srgbClr val="0000FF"/>
                </a:solidFill>
                <a:latin typeface="Times New Roman"/>
                <a:cs typeface="Times New Roman"/>
              </a:rPr>
              <a:t> </a:t>
            </a:r>
            <a:r>
              <a:rPr sz="2400" b="1" dirty="0">
                <a:solidFill>
                  <a:srgbClr val="0000FF"/>
                </a:solidFill>
                <a:latin typeface="Times New Roman"/>
                <a:cs typeface="Times New Roman"/>
              </a:rPr>
              <a:t>đồng.</a:t>
            </a:r>
          </a:p>
        </p:txBody>
      </p:sp>
      <p:sp>
        <p:nvSpPr>
          <p:cNvPr id="4" name="object 4"/>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a:p>
        </p:txBody>
      </p:sp>
      <p:sp>
        <p:nvSpPr>
          <p:cNvPr id="5" name="object 5"/>
          <p:cNvSpPr txBox="1">
            <a:spLocks noGrp="1"/>
          </p:cNvSpPr>
          <p:nvPr>
            <p:ph type="title"/>
          </p:nvPr>
        </p:nvSpPr>
        <p:spPr>
          <a:xfrm>
            <a:off x="1371600" y="161036"/>
            <a:ext cx="6210299" cy="330835"/>
          </a:xfrm>
          <a:prstGeom prst="rect">
            <a:avLst/>
          </a:prstGeom>
        </p:spPr>
        <p:txBody>
          <a:bodyPr vert="horz" wrap="square" lIns="0" tIns="12700" rIns="0" bIns="0" rtlCol="0">
            <a:spAutoFit/>
          </a:bodyPr>
          <a:lstStyle/>
          <a:p>
            <a:pPr marL="12700" algn="ctr">
              <a:lnSpc>
                <a:spcPct val="100000"/>
              </a:lnSpc>
              <a:spcBef>
                <a:spcPts val="100"/>
              </a:spcBef>
            </a:pPr>
            <a:r>
              <a:rPr spc="-160" dirty="0">
                <a:solidFill>
                  <a:srgbClr val="FFFFFF"/>
                </a:solidFill>
                <a:latin typeface="Times New Roman" panose="02020603050405020304" pitchFamily="18" charset="0"/>
                <a:cs typeface="Times New Roman" panose="02020603050405020304" pitchFamily="18" charset="0"/>
              </a:rPr>
              <a:t>DỰ </a:t>
            </a:r>
            <a:r>
              <a:rPr lang="en-US" spc="-160" dirty="0" smtClean="0">
                <a:solidFill>
                  <a:srgbClr val="FFFFFF"/>
                </a:solidFill>
                <a:latin typeface="Times New Roman" panose="02020603050405020304" pitchFamily="18" charset="0"/>
                <a:cs typeface="Times New Roman" panose="02020603050405020304" pitchFamily="18" charset="0"/>
              </a:rPr>
              <a:t> </a:t>
            </a:r>
            <a:r>
              <a:rPr spc="-215" dirty="0" smtClean="0">
                <a:solidFill>
                  <a:srgbClr val="FFFFFF"/>
                </a:solidFill>
                <a:latin typeface="Times New Roman" panose="02020603050405020304" pitchFamily="18" charset="0"/>
                <a:cs typeface="Times New Roman" panose="02020603050405020304" pitchFamily="18" charset="0"/>
              </a:rPr>
              <a:t>TOÁN </a:t>
            </a:r>
            <a:r>
              <a:rPr lang="en-US" spc="-215" dirty="0" smtClean="0">
                <a:solidFill>
                  <a:srgbClr val="FFFFFF"/>
                </a:solidFill>
                <a:latin typeface="Times New Roman" panose="02020603050405020304" pitchFamily="18" charset="0"/>
                <a:cs typeface="Times New Roman" panose="02020603050405020304" pitchFamily="18" charset="0"/>
              </a:rPr>
              <a:t> </a:t>
            </a:r>
            <a:r>
              <a:rPr spc="-200" dirty="0" smtClean="0">
                <a:solidFill>
                  <a:srgbClr val="FFFFFF"/>
                </a:solidFill>
                <a:latin typeface="Times New Roman" panose="02020603050405020304" pitchFamily="18" charset="0"/>
                <a:cs typeface="Times New Roman" panose="02020603050405020304" pitchFamily="18" charset="0"/>
              </a:rPr>
              <a:t>CHI </a:t>
            </a:r>
            <a:r>
              <a:rPr lang="en-US" spc="-200" dirty="0" smtClean="0">
                <a:solidFill>
                  <a:srgbClr val="FFFFFF"/>
                </a:solidFill>
                <a:latin typeface="Times New Roman" panose="02020603050405020304" pitchFamily="18" charset="0"/>
                <a:cs typeface="Times New Roman" panose="02020603050405020304" pitchFamily="18" charset="0"/>
              </a:rPr>
              <a:t> </a:t>
            </a:r>
            <a:r>
              <a:rPr spc="-240" dirty="0" smtClean="0">
                <a:solidFill>
                  <a:srgbClr val="FFFFFF"/>
                </a:solidFill>
                <a:latin typeface="Times New Roman" panose="02020603050405020304" pitchFamily="18" charset="0"/>
                <a:cs typeface="Times New Roman" panose="02020603050405020304" pitchFamily="18" charset="0"/>
              </a:rPr>
              <a:t>NSĐP </a:t>
            </a:r>
            <a:r>
              <a:rPr lang="en-US" spc="-240" dirty="0" smtClean="0">
                <a:solidFill>
                  <a:srgbClr val="FFFFFF"/>
                </a:solidFill>
                <a:latin typeface="Times New Roman" panose="02020603050405020304" pitchFamily="18" charset="0"/>
                <a:cs typeface="Times New Roman" panose="02020603050405020304" pitchFamily="18" charset="0"/>
              </a:rPr>
              <a:t> </a:t>
            </a:r>
            <a:r>
              <a:rPr spc="-245" dirty="0" smtClean="0">
                <a:solidFill>
                  <a:srgbClr val="FFFFFF"/>
                </a:solidFill>
                <a:latin typeface="Times New Roman" panose="02020603050405020304" pitchFamily="18" charset="0"/>
                <a:cs typeface="Times New Roman" panose="02020603050405020304" pitchFamily="18" charset="0"/>
              </a:rPr>
              <a:t>VÀ </a:t>
            </a:r>
            <a:r>
              <a:rPr lang="en-US" spc="-245" dirty="0" smtClean="0">
                <a:solidFill>
                  <a:srgbClr val="FFFFFF"/>
                </a:solidFill>
                <a:latin typeface="Times New Roman" panose="02020603050405020304" pitchFamily="18" charset="0"/>
                <a:cs typeface="Times New Roman" panose="02020603050405020304" pitchFamily="18" charset="0"/>
              </a:rPr>
              <a:t> </a:t>
            </a:r>
            <a:r>
              <a:rPr spc="-204" dirty="0" smtClean="0">
                <a:solidFill>
                  <a:srgbClr val="FFFFFF"/>
                </a:solidFill>
                <a:latin typeface="Times New Roman" panose="02020603050405020304" pitchFamily="18" charset="0"/>
                <a:cs typeface="Times New Roman" panose="02020603050405020304" pitchFamily="18" charset="0"/>
              </a:rPr>
              <a:t>PHƯƠNG </a:t>
            </a:r>
            <a:r>
              <a:rPr lang="en-US" spc="-204" dirty="0" smtClean="0">
                <a:solidFill>
                  <a:srgbClr val="FFFFFF"/>
                </a:solidFill>
                <a:latin typeface="Times New Roman" panose="02020603050405020304" pitchFamily="18" charset="0"/>
                <a:cs typeface="Times New Roman" panose="02020603050405020304" pitchFamily="18" charset="0"/>
              </a:rPr>
              <a:t> </a:t>
            </a:r>
            <a:r>
              <a:rPr spc="-180" dirty="0" smtClean="0">
                <a:solidFill>
                  <a:srgbClr val="FFFFFF"/>
                </a:solidFill>
                <a:latin typeface="Times New Roman" panose="02020603050405020304" pitchFamily="18" charset="0"/>
                <a:cs typeface="Times New Roman" panose="02020603050405020304" pitchFamily="18" charset="0"/>
              </a:rPr>
              <a:t>ÁN </a:t>
            </a:r>
            <a:r>
              <a:rPr lang="en-US" spc="-180" dirty="0" smtClean="0">
                <a:solidFill>
                  <a:srgbClr val="FFFFFF"/>
                </a:solidFill>
                <a:latin typeface="Times New Roman" panose="02020603050405020304" pitchFamily="18" charset="0"/>
                <a:cs typeface="Times New Roman" panose="02020603050405020304" pitchFamily="18" charset="0"/>
              </a:rPr>
              <a:t> </a:t>
            </a:r>
            <a:r>
              <a:rPr spc="-204" dirty="0" smtClean="0">
                <a:solidFill>
                  <a:srgbClr val="FFFFFF"/>
                </a:solidFill>
                <a:latin typeface="Times New Roman" panose="02020603050405020304" pitchFamily="18" charset="0"/>
                <a:cs typeface="Times New Roman" panose="02020603050405020304" pitchFamily="18" charset="0"/>
              </a:rPr>
              <a:t>PHÂN </a:t>
            </a:r>
            <a:r>
              <a:rPr lang="en-US" spc="-204" dirty="0" smtClean="0">
                <a:solidFill>
                  <a:srgbClr val="FFFFFF"/>
                </a:solidFill>
                <a:latin typeface="Times New Roman" panose="02020603050405020304" pitchFamily="18" charset="0"/>
                <a:cs typeface="Times New Roman" panose="02020603050405020304" pitchFamily="18" charset="0"/>
              </a:rPr>
              <a:t> </a:t>
            </a:r>
            <a:r>
              <a:rPr spc="-265" dirty="0" smtClean="0">
                <a:solidFill>
                  <a:srgbClr val="FFFFFF"/>
                </a:solidFill>
                <a:latin typeface="Times New Roman" panose="02020603050405020304" pitchFamily="18" charset="0"/>
                <a:cs typeface="Times New Roman" panose="02020603050405020304" pitchFamily="18" charset="0"/>
              </a:rPr>
              <a:t>BỔ </a:t>
            </a:r>
            <a:r>
              <a:rPr lang="en-US" spc="-265" dirty="0" smtClean="0">
                <a:solidFill>
                  <a:srgbClr val="FFFFFF"/>
                </a:solidFill>
                <a:latin typeface="Times New Roman" panose="02020603050405020304" pitchFamily="18" charset="0"/>
                <a:cs typeface="Times New Roman" panose="02020603050405020304" pitchFamily="18" charset="0"/>
              </a:rPr>
              <a:t> </a:t>
            </a:r>
            <a:r>
              <a:rPr spc="-160" dirty="0" smtClean="0">
                <a:solidFill>
                  <a:srgbClr val="FFFFFF"/>
                </a:solidFill>
                <a:latin typeface="Times New Roman" panose="02020603050405020304" pitchFamily="18" charset="0"/>
                <a:cs typeface="Times New Roman" panose="02020603050405020304" pitchFamily="18" charset="0"/>
              </a:rPr>
              <a:t>DỰ</a:t>
            </a:r>
            <a:r>
              <a:rPr spc="-210" dirty="0" smtClean="0">
                <a:solidFill>
                  <a:srgbClr val="FFFFFF"/>
                </a:solidFill>
                <a:latin typeface="Times New Roman" panose="02020603050405020304" pitchFamily="18" charset="0"/>
                <a:cs typeface="Times New Roman" panose="02020603050405020304" pitchFamily="18" charset="0"/>
              </a:rPr>
              <a:t> </a:t>
            </a:r>
            <a:r>
              <a:rPr lang="en-US" spc="-210" dirty="0" smtClean="0">
                <a:solidFill>
                  <a:srgbClr val="FFFFFF"/>
                </a:solidFill>
                <a:latin typeface="Times New Roman" panose="02020603050405020304" pitchFamily="18" charset="0"/>
                <a:cs typeface="Times New Roman" panose="02020603050405020304" pitchFamily="18" charset="0"/>
              </a:rPr>
              <a:t> </a:t>
            </a:r>
            <a:r>
              <a:rPr spc="-215" dirty="0" smtClean="0">
                <a:solidFill>
                  <a:srgbClr val="FFFFFF"/>
                </a:solidFill>
                <a:latin typeface="Times New Roman" panose="02020603050405020304" pitchFamily="18" charset="0"/>
                <a:cs typeface="Times New Roman" panose="02020603050405020304" pitchFamily="18" charset="0"/>
              </a:rPr>
              <a:t>TOÁN</a:t>
            </a:r>
            <a:endParaRPr spc="-215" dirty="0">
              <a:solidFill>
                <a:srgbClr val="FFFFFF"/>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571472" y="180847"/>
            <a:ext cx="8072494" cy="289823"/>
          </a:xfrm>
          <a:prstGeom prst="rect">
            <a:avLst/>
          </a:prstGeom>
        </p:spPr>
        <p:txBody>
          <a:bodyPr vert="horz" wrap="square" lIns="0" tIns="12700" rIns="0" bIns="0" rtlCol="0">
            <a:spAutoFit/>
          </a:bodyPr>
          <a:lstStyle/>
          <a:p>
            <a:pPr marL="12700" algn="ctr">
              <a:lnSpc>
                <a:spcPct val="100000"/>
              </a:lnSpc>
              <a:spcBef>
                <a:spcPts val="100"/>
              </a:spcBef>
            </a:pPr>
            <a:r>
              <a:rPr lang="en-US" sz="1800" b="1" spc="-170" dirty="0" smtClean="0">
                <a:solidFill>
                  <a:srgbClr val="FFFFFF"/>
                </a:solidFill>
                <a:latin typeface="Times New Roman" panose="02020603050405020304" pitchFamily="18" charset="0"/>
                <a:cs typeface="Times New Roman" panose="02020603050405020304" pitchFamily="18" charset="0"/>
              </a:rPr>
              <a:t>III.  </a:t>
            </a:r>
            <a:r>
              <a:rPr sz="1800" b="1" spc="-170" smtClean="0">
                <a:solidFill>
                  <a:srgbClr val="FFFFFF"/>
                </a:solidFill>
                <a:latin typeface="Times New Roman" panose="02020603050405020304" pitchFamily="18" charset="0"/>
                <a:cs typeface="Times New Roman" panose="02020603050405020304" pitchFamily="18" charset="0"/>
              </a:rPr>
              <a:t>BỘI</a:t>
            </a:r>
            <a:r>
              <a:rPr lang="en-US" sz="1800" b="1" spc="-170" dirty="0" smtClean="0">
                <a:solidFill>
                  <a:srgbClr val="FFFFFF"/>
                </a:solidFill>
                <a:latin typeface="Times New Roman" panose="02020603050405020304" pitchFamily="18" charset="0"/>
                <a:cs typeface="Times New Roman" panose="02020603050405020304" pitchFamily="18" charset="0"/>
              </a:rPr>
              <a:t> </a:t>
            </a:r>
            <a:r>
              <a:rPr sz="1800" b="1" spc="-170" smtClean="0">
                <a:solidFill>
                  <a:srgbClr val="FFFFFF"/>
                </a:solidFill>
                <a:latin typeface="Times New Roman" panose="02020603050405020304" pitchFamily="18" charset="0"/>
                <a:cs typeface="Times New Roman" panose="02020603050405020304" pitchFamily="18" charset="0"/>
              </a:rPr>
              <a:t> </a:t>
            </a:r>
            <a:r>
              <a:rPr sz="1800" b="1" spc="-185" dirty="0" smtClean="0">
                <a:solidFill>
                  <a:srgbClr val="FFFFFF"/>
                </a:solidFill>
                <a:latin typeface="Times New Roman" panose="02020603050405020304" pitchFamily="18" charset="0"/>
                <a:cs typeface="Times New Roman" panose="02020603050405020304" pitchFamily="18" charset="0"/>
              </a:rPr>
              <a:t>CHI</a:t>
            </a:r>
            <a:r>
              <a:rPr lang="en-US" sz="1800" b="1" spc="-185" dirty="0" smtClean="0">
                <a:solidFill>
                  <a:srgbClr val="FFFFFF"/>
                </a:solidFill>
                <a:latin typeface="Times New Roman" panose="02020603050405020304" pitchFamily="18" charset="0"/>
                <a:cs typeface="Times New Roman" panose="02020603050405020304" pitchFamily="18" charset="0"/>
              </a:rPr>
              <a:t> </a:t>
            </a:r>
            <a:r>
              <a:rPr sz="1800" b="1" spc="-185" dirty="0" smtClean="0">
                <a:solidFill>
                  <a:srgbClr val="FFFFFF"/>
                </a:solidFill>
                <a:latin typeface="Times New Roman" panose="02020603050405020304" pitchFamily="18" charset="0"/>
                <a:cs typeface="Times New Roman" panose="02020603050405020304" pitchFamily="18" charset="0"/>
              </a:rPr>
              <a:t> </a:t>
            </a:r>
            <a:r>
              <a:rPr sz="1800" b="1" spc="-175" dirty="0" smtClean="0">
                <a:solidFill>
                  <a:srgbClr val="FFFFFF"/>
                </a:solidFill>
                <a:latin typeface="Times New Roman" panose="02020603050405020304" pitchFamily="18" charset="0"/>
                <a:cs typeface="Times New Roman" panose="02020603050405020304" pitchFamily="18" charset="0"/>
              </a:rPr>
              <a:t>NGÂN</a:t>
            </a:r>
            <a:r>
              <a:rPr lang="en-US" sz="1800" b="1" spc="-175" dirty="0" smtClean="0">
                <a:solidFill>
                  <a:srgbClr val="FFFFFF"/>
                </a:solidFill>
                <a:latin typeface="Times New Roman" panose="02020603050405020304" pitchFamily="18" charset="0"/>
                <a:cs typeface="Times New Roman" panose="02020603050405020304" pitchFamily="18" charset="0"/>
              </a:rPr>
              <a:t> </a:t>
            </a:r>
            <a:r>
              <a:rPr sz="1800" b="1" spc="-175" dirty="0" smtClean="0">
                <a:solidFill>
                  <a:srgbClr val="FFFFFF"/>
                </a:solidFill>
                <a:latin typeface="Times New Roman" panose="02020603050405020304" pitchFamily="18" charset="0"/>
                <a:cs typeface="Times New Roman" panose="02020603050405020304" pitchFamily="18" charset="0"/>
              </a:rPr>
              <a:t> </a:t>
            </a:r>
            <a:r>
              <a:rPr sz="1800" b="1" spc="-285" dirty="0" smtClean="0">
                <a:solidFill>
                  <a:srgbClr val="FFFFFF"/>
                </a:solidFill>
                <a:latin typeface="Times New Roman" panose="02020603050405020304" pitchFamily="18" charset="0"/>
                <a:cs typeface="Times New Roman" panose="02020603050405020304" pitchFamily="18" charset="0"/>
              </a:rPr>
              <a:t>SÁCH</a:t>
            </a:r>
            <a:r>
              <a:rPr lang="en-US" sz="1800" b="1" spc="-285" dirty="0" smtClean="0">
                <a:solidFill>
                  <a:srgbClr val="FFFFFF"/>
                </a:solidFill>
                <a:latin typeface="Times New Roman" panose="02020603050405020304" pitchFamily="18" charset="0"/>
                <a:cs typeface="Times New Roman" panose="02020603050405020304" pitchFamily="18" charset="0"/>
              </a:rPr>
              <a:t>   </a:t>
            </a:r>
            <a:r>
              <a:rPr sz="1800" b="1" spc="-285" dirty="0" smtClean="0">
                <a:solidFill>
                  <a:srgbClr val="FFFFFF"/>
                </a:solidFill>
                <a:latin typeface="Times New Roman" panose="02020603050405020304" pitchFamily="18" charset="0"/>
                <a:cs typeface="Times New Roman" panose="02020603050405020304" pitchFamily="18" charset="0"/>
              </a:rPr>
              <a:t> </a:t>
            </a:r>
            <a:r>
              <a:rPr sz="1800" b="1" spc="-130" dirty="0" smtClean="0">
                <a:solidFill>
                  <a:srgbClr val="FFFFFF"/>
                </a:solidFill>
                <a:latin typeface="Times New Roman" panose="02020603050405020304" pitchFamily="18" charset="0"/>
                <a:cs typeface="Times New Roman" panose="02020603050405020304" pitchFamily="18" charset="0"/>
              </a:rPr>
              <a:t>ĐỊA</a:t>
            </a:r>
            <a:r>
              <a:rPr lang="en-US" sz="1800" b="1" spc="-130" dirty="0" smtClean="0">
                <a:solidFill>
                  <a:srgbClr val="FFFFFF"/>
                </a:solidFill>
                <a:latin typeface="Times New Roman" panose="02020603050405020304" pitchFamily="18" charset="0"/>
                <a:cs typeface="Times New Roman" panose="02020603050405020304" pitchFamily="18" charset="0"/>
              </a:rPr>
              <a:t> </a:t>
            </a:r>
            <a:r>
              <a:rPr sz="1800" b="1" spc="-130" dirty="0" smtClean="0">
                <a:solidFill>
                  <a:srgbClr val="FFFFFF"/>
                </a:solidFill>
                <a:latin typeface="Times New Roman" panose="02020603050405020304" pitchFamily="18" charset="0"/>
                <a:cs typeface="Times New Roman" panose="02020603050405020304" pitchFamily="18" charset="0"/>
              </a:rPr>
              <a:t> </a:t>
            </a:r>
            <a:r>
              <a:rPr sz="1800" b="1" spc="-185" dirty="0">
                <a:solidFill>
                  <a:srgbClr val="FFFFFF"/>
                </a:solidFill>
                <a:latin typeface="Times New Roman" panose="02020603050405020304" pitchFamily="18" charset="0"/>
                <a:cs typeface="Times New Roman" panose="02020603050405020304" pitchFamily="18" charset="0"/>
              </a:rPr>
              <a:t>PHƯƠNG </a:t>
            </a:r>
            <a:r>
              <a:rPr lang="en-US" sz="1800" b="1" spc="-185" dirty="0" smtClean="0">
                <a:solidFill>
                  <a:srgbClr val="FFFFFF"/>
                </a:solidFill>
                <a:latin typeface="Times New Roman" panose="02020603050405020304" pitchFamily="18" charset="0"/>
                <a:cs typeface="Times New Roman" panose="02020603050405020304" pitchFamily="18" charset="0"/>
              </a:rPr>
              <a:t> </a:t>
            </a:r>
            <a:r>
              <a:rPr sz="1800" b="1" spc="-225" dirty="0" smtClean="0">
                <a:solidFill>
                  <a:srgbClr val="FFFFFF"/>
                </a:solidFill>
                <a:latin typeface="Times New Roman" panose="02020603050405020304" pitchFamily="18" charset="0"/>
                <a:cs typeface="Times New Roman" panose="02020603050405020304" pitchFamily="18" charset="0"/>
              </a:rPr>
              <a:t>VÀ </a:t>
            </a:r>
            <a:r>
              <a:rPr lang="en-US" sz="1800" b="1" spc="-225" dirty="0" smtClean="0">
                <a:solidFill>
                  <a:srgbClr val="FFFFFF"/>
                </a:solidFill>
                <a:latin typeface="Times New Roman" panose="02020603050405020304" pitchFamily="18" charset="0"/>
                <a:cs typeface="Times New Roman" panose="02020603050405020304" pitchFamily="18" charset="0"/>
              </a:rPr>
              <a:t> </a:t>
            </a:r>
            <a:r>
              <a:rPr sz="1800" b="1" spc="-145" dirty="0" smtClean="0">
                <a:solidFill>
                  <a:srgbClr val="FFFFFF"/>
                </a:solidFill>
                <a:latin typeface="Times New Roman" panose="02020603050405020304" pitchFamily="18" charset="0"/>
                <a:cs typeface="Times New Roman" panose="02020603050405020304" pitchFamily="18" charset="0"/>
              </a:rPr>
              <a:t>DỰ </a:t>
            </a:r>
            <a:r>
              <a:rPr lang="en-US" sz="1800" b="1" spc="-145" dirty="0" smtClean="0">
                <a:solidFill>
                  <a:srgbClr val="FFFFFF"/>
                </a:solidFill>
                <a:latin typeface="Times New Roman" panose="02020603050405020304" pitchFamily="18" charset="0"/>
                <a:cs typeface="Times New Roman" panose="02020603050405020304" pitchFamily="18" charset="0"/>
              </a:rPr>
              <a:t> </a:t>
            </a:r>
            <a:r>
              <a:rPr sz="1800" b="1" spc="-195" dirty="0" smtClean="0">
                <a:solidFill>
                  <a:srgbClr val="FFFFFF"/>
                </a:solidFill>
                <a:latin typeface="Times New Roman" panose="02020603050405020304" pitchFamily="18" charset="0"/>
                <a:cs typeface="Times New Roman" panose="02020603050405020304" pitchFamily="18" charset="0"/>
              </a:rPr>
              <a:t>KIẾN </a:t>
            </a:r>
            <a:r>
              <a:rPr lang="en-US" sz="1800" b="1" spc="-195" dirty="0" smtClean="0">
                <a:solidFill>
                  <a:srgbClr val="FFFFFF"/>
                </a:solidFill>
                <a:latin typeface="Times New Roman" panose="02020603050405020304" pitchFamily="18" charset="0"/>
                <a:cs typeface="Times New Roman" panose="02020603050405020304" pitchFamily="18" charset="0"/>
              </a:rPr>
              <a:t> </a:t>
            </a:r>
            <a:r>
              <a:rPr sz="1800" b="1" spc="-135" dirty="0" smtClean="0">
                <a:solidFill>
                  <a:srgbClr val="FFFFFF"/>
                </a:solidFill>
                <a:latin typeface="Times New Roman" panose="02020603050405020304" pitchFamily="18" charset="0"/>
                <a:cs typeface="Times New Roman" panose="02020603050405020304" pitchFamily="18" charset="0"/>
              </a:rPr>
              <a:t>TÌNH </a:t>
            </a:r>
            <a:r>
              <a:rPr lang="en-US" sz="1800" b="1" spc="-135" dirty="0" smtClean="0">
                <a:solidFill>
                  <a:srgbClr val="FFFFFF"/>
                </a:solidFill>
                <a:latin typeface="Times New Roman" panose="02020603050405020304" pitchFamily="18" charset="0"/>
                <a:cs typeface="Times New Roman" panose="02020603050405020304" pitchFamily="18" charset="0"/>
              </a:rPr>
              <a:t> </a:t>
            </a:r>
            <a:r>
              <a:rPr sz="1800" b="1" spc="-114" dirty="0" smtClean="0">
                <a:solidFill>
                  <a:srgbClr val="FFFFFF"/>
                </a:solidFill>
                <a:latin typeface="Times New Roman" panose="02020603050405020304" pitchFamily="18" charset="0"/>
                <a:cs typeface="Times New Roman" panose="02020603050405020304" pitchFamily="18" charset="0"/>
              </a:rPr>
              <a:t>HÌNH </a:t>
            </a:r>
            <a:r>
              <a:rPr lang="en-US" sz="1800" b="1" spc="-114" dirty="0" smtClean="0">
                <a:solidFill>
                  <a:srgbClr val="FFFFFF"/>
                </a:solidFill>
                <a:latin typeface="Times New Roman" panose="02020603050405020304" pitchFamily="18" charset="0"/>
                <a:cs typeface="Times New Roman" panose="02020603050405020304" pitchFamily="18" charset="0"/>
              </a:rPr>
              <a:t> </a:t>
            </a:r>
            <a:r>
              <a:rPr sz="1800" b="1" spc="-275" dirty="0" smtClean="0">
                <a:solidFill>
                  <a:srgbClr val="FFFFFF"/>
                </a:solidFill>
                <a:latin typeface="Times New Roman" panose="02020603050405020304" pitchFamily="18" charset="0"/>
                <a:cs typeface="Times New Roman" panose="02020603050405020304" pitchFamily="18" charset="0"/>
              </a:rPr>
              <a:t>VAY</a:t>
            </a:r>
            <a:r>
              <a:rPr sz="1800" b="1" spc="-275">
                <a:solidFill>
                  <a:srgbClr val="FFFFFF"/>
                </a:solidFill>
                <a:latin typeface="Times New Roman" panose="02020603050405020304" pitchFamily="18" charset="0"/>
                <a:cs typeface="Times New Roman" panose="02020603050405020304" pitchFamily="18" charset="0"/>
              </a:rPr>
              <a:t>, </a:t>
            </a:r>
            <a:r>
              <a:rPr lang="en-US" sz="1800" b="1" spc="-275" dirty="0" smtClean="0">
                <a:solidFill>
                  <a:srgbClr val="FFFFFF"/>
                </a:solidFill>
                <a:latin typeface="Times New Roman" panose="02020603050405020304" pitchFamily="18" charset="0"/>
                <a:cs typeface="Times New Roman" panose="02020603050405020304" pitchFamily="18" charset="0"/>
              </a:rPr>
              <a:t>    </a:t>
            </a:r>
            <a:r>
              <a:rPr sz="1800" b="1" spc="-240" smtClean="0">
                <a:solidFill>
                  <a:srgbClr val="FFFFFF"/>
                </a:solidFill>
                <a:latin typeface="Times New Roman" panose="02020603050405020304" pitchFamily="18" charset="0"/>
                <a:cs typeface="Times New Roman" panose="02020603050405020304" pitchFamily="18" charset="0"/>
              </a:rPr>
              <a:t>TRẢ</a:t>
            </a:r>
            <a:r>
              <a:rPr sz="1800" b="1" spc="-325" smtClean="0">
                <a:solidFill>
                  <a:srgbClr val="FFFFFF"/>
                </a:solidFill>
                <a:latin typeface="Times New Roman" panose="02020603050405020304" pitchFamily="18" charset="0"/>
                <a:cs typeface="Times New Roman" panose="02020603050405020304" pitchFamily="18" charset="0"/>
              </a:rPr>
              <a:t> </a:t>
            </a:r>
            <a:r>
              <a:rPr sz="1800" b="1" spc="-200" dirty="0">
                <a:solidFill>
                  <a:srgbClr val="FFFFFF"/>
                </a:solidFill>
                <a:latin typeface="Times New Roman" panose="02020603050405020304" pitchFamily="18" charset="0"/>
                <a:cs typeface="Times New Roman" panose="02020603050405020304" pitchFamily="18" charset="0"/>
              </a:rPr>
              <a:t>NỢ</a:t>
            </a:r>
            <a:endParaRPr sz="1800" dirty="0">
              <a:latin typeface="Times New Roman" panose="02020603050405020304" pitchFamily="18" charset="0"/>
              <a:cs typeface="Times New Roman" panose="02020603050405020304" pitchFamily="18" charset="0"/>
            </a:endParaRPr>
          </a:p>
        </p:txBody>
      </p:sp>
      <p:sp>
        <p:nvSpPr>
          <p:cNvPr id="4" name="object 4"/>
          <p:cNvSpPr/>
          <p:nvPr/>
        </p:nvSpPr>
        <p:spPr>
          <a:xfrm>
            <a:off x="531926" y="1142984"/>
            <a:ext cx="7897726" cy="4961170"/>
          </a:xfrm>
          <a:custGeom>
            <a:avLst/>
            <a:gdLst/>
            <a:ahLst/>
            <a:cxnLst/>
            <a:rect l="l" t="t" r="r" b="b"/>
            <a:pathLst>
              <a:path w="8077200" h="5320665">
                <a:moveTo>
                  <a:pt x="0" y="886713"/>
                </a:moveTo>
                <a:lnTo>
                  <a:pt x="48652" y="885401"/>
                </a:lnTo>
                <a:lnTo>
                  <a:pt x="96618" y="881510"/>
                </a:lnTo>
                <a:lnTo>
                  <a:pt x="143831" y="875108"/>
                </a:lnTo>
                <a:lnTo>
                  <a:pt x="190222" y="866261"/>
                </a:lnTo>
                <a:lnTo>
                  <a:pt x="235725" y="855039"/>
                </a:lnTo>
                <a:lnTo>
                  <a:pt x="280272" y="841508"/>
                </a:lnTo>
                <a:lnTo>
                  <a:pt x="323795" y="825735"/>
                </a:lnTo>
                <a:lnTo>
                  <a:pt x="366226" y="807790"/>
                </a:lnTo>
                <a:lnTo>
                  <a:pt x="407498" y="787739"/>
                </a:lnTo>
                <a:lnTo>
                  <a:pt x="447544" y="765650"/>
                </a:lnTo>
                <a:lnTo>
                  <a:pt x="486295" y="741590"/>
                </a:lnTo>
                <a:lnTo>
                  <a:pt x="523684" y="715627"/>
                </a:lnTo>
                <a:lnTo>
                  <a:pt x="559643" y="687829"/>
                </a:lnTo>
                <a:lnTo>
                  <a:pt x="594106" y="658264"/>
                </a:lnTo>
                <a:lnTo>
                  <a:pt x="627003" y="626999"/>
                </a:lnTo>
                <a:lnTo>
                  <a:pt x="658268" y="594101"/>
                </a:lnTo>
                <a:lnTo>
                  <a:pt x="687833" y="559638"/>
                </a:lnTo>
                <a:lnTo>
                  <a:pt x="715631" y="523678"/>
                </a:lnTo>
                <a:lnTo>
                  <a:pt x="741593" y="486289"/>
                </a:lnTo>
                <a:lnTo>
                  <a:pt x="765652" y="447538"/>
                </a:lnTo>
                <a:lnTo>
                  <a:pt x="787741" y="407493"/>
                </a:lnTo>
                <a:lnTo>
                  <a:pt x="807792" y="366221"/>
                </a:lnTo>
                <a:lnTo>
                  <a:pt x="825737" y="323790"/>
                </a:lnTo>
                <a:lnTo>
                  <a:pt x="841509" y="280267"/>
                </a:lnTo>
                <a:lnTo>
                  <a:pt x="855040" y="235721"/>
                </a:lnTo>
                <a:lnTo>
                  <a:pt x="866262" y="190218"/>
                </a:lnTo>
                <a:lnTo>
                  <a:pt x="875108" y="143828"/>
                </a:lnTo>
                <a:lnTo>
                  <a:pt x="881510" y="96616"/>
                </a:lnTo>
                <a:lnTo>
                  <a:pt x="885401" y="48650"/>
                </a:lnTo>
                <a:lnTo>
                  <a:pt x="886713" y="0"/>
                </a:lnTo>
                <a:lnTo>
                  <a:pt x="7190486" y="0"/>
                </a:lnTo>
                <a:lnTo>
                  <a:pt x="7191798" y="48650"/>
                </a:lnTo>
                <a:lnTo>
                  <a:pt x="7195689" y="96616"/>
                </a:lnTo>
                <a:lnTo>
                  <a:pt x="7202091" y="143828"/>
                </a:lnTo>
                <a:lnTo>
                  <a:pt x="7210938" y="190218"/>
                </a:lnTo>
                <a:lnTo>
                  <a:pt x="7222160" y="235721"/>
                </a:lnTo>
                <a:lnTo>
                  <a:pt x="7235691" y="280267"/>
                </a:lnTo>
                <a:lnTo>
                  <a:pt x="7251464" y="323790"/>
                </a:lnTo>
                <a:lnTo>
                  <a:pt x="7269409" y="366221"/>
                </a:lnTo>
                <a:lnTo>
                  <a:pt x="7289460" y="407493"/>
                </a:lnTo>
                <a:lnTo>
                  <a:pt x="7311549" y="447538"/>
                </a:lnTo>
                <a:lnTo>
                  <a:pt x="7335609" y="486289"/>
                </a:lnTo>
                <a:lnTo>
                  <a:pt x="7361572" y="523678"/>
                </a:lnTo>
                <a:lnTo>
                  <a:pt x="7389370" y="559638"/>
                </a:lnTo>
                <a:lnTo>
                  <a:pt x="7418935" y="594101"/>
                </a:lnTo>
                <a:lnTo>
                  <a:pt x="7450200" y="626999"/>
                </a:lnTo>
                <a:lnTo>
                  <a:pt x="7483098" y="658264"/>
                </a:lnTo>
                <a:lnTo>
                  <a:pt x="7517561" y="687829"/>
                </a:lnTo>
                <a:lnTo>
                  <a:pt x="7553521" y="715627"/>
                </a:lnTo>
                <a:lnTo>
                  <a:pt x="7590910" y="741590"/>
                </a:lnTo>
                <a:lnTo>
                  <a:pt x="7629661" y="765650"/>
                </a:lnTo>
                <a:lnTo>
                  <a:pt x="7669706" y="787739"/>
                </a:lnTo>
                <a:lnTo>
                  <a:pt x="7710978" y="807790"/>
                </a:lnTo>
                <a:lnTo>
                  <a:pt x="7753409" y="825735"/>
                </a:lnTo>
                <a:lnTo>
                  <a:pt x="7796932" y="841508"/>
                </a:lnTo>
                <a:lnTo>
                  <a:pt x="7841478" y="855039"/>
                </a:lnTo>
                <a:lnTo>
                  <a:pt x="7886981" y="866261"/>
                </a:lnTo>
                <a:lnTo>
                  <a:pt x="7933371" y="875108"/>
                </a:lnTo>
                <a:lnTo>
                  <a:pt x="7980583" y="881510"/>
                </a:lnTo>
                <a:lnTo>
                  <a:pt x="8028549" y="885401"/>
                </a:lnTo>
                <a:lnTo>
                  <a:pt x="8077200" y="886713"/>
                </a:lnTo>
                <a:lnTo>
                  <a:pt x="8077200" y="4433544"/>
                </a:lnTo>
                <a:lnTo>
                  <a:pt x="8028549" y="4434856"/>
                </a:lnTo>
                <a:lnTo>
                  <a:pt x="7980583" y="4438747"/>
                </a:lnTo>
                <a:lnTo>
                  <a:pt x="7933371" y="4445150"/>
                </a:lnTo>
                <a:lnTo>
                  <a:pt x="7886981" y="4453997"/>
                </a:lnTo>
                <a:lnTo>
                  <a:pt x="7841478" y="4465220"/>
                </a:lnTo>
                <a:lnTo>
                  <a:pt x="7796932" y="4478751"/>
                </a:lnTo>
                <a:lnTo>
                  <a:pt x="7753409" y="4494524"/>
                </a:lnTo>
                <a:lnTo>
                  <a:pt x="7710978" y="4512470"/>
                </a:lnTo>
                <a:lnTo>
                  <a:pt x="7669706" y="4532522"/>
                </a:lnTo>
                <a:lnTo>
                  <a:pt x="7629661" y="4554612"/>
                </a:lnTo>
                <a:lnTo>
                  <a:pt x="7590910" y="4578672"/>
                </a:lnTo>
                <a:lnTo>
                  <a:pt x="7553521" y="4604636"/>
                </a:lnTo>
                <a:lnTo>
                  <a:pt x="7517561" y="4632434"/>
                </a:lnTo>
                <a:lnTo>
                  <a:pt x="7483098" y="4662001"/>
                </a:lnTo>
                <a:lnTo>
                  <a:pt x="7450201" y="4693267"/>
                </a:lnTo>
                <a:lnTo>
                  <a:pt x="7418935" y="4726166"/>
                </a:lnTo>
                <a:lnTo>
                  <a:pt x="7389370" y="4760629"/>
                </a:lnTo>
                <a:lnTo>
                  <a:pt x="7361572" y="4796590"/>
                </a:lnTo>
                <a:lnTo>
                  <a:pt x="7335609" y="4833980"/>
                </a:lnTo>
                <a:lnTo>
                  <a:pt x="7311549" y="4872733"/>
                </a:lnTo>
                <a:lnTo>
                  <a:pt x="7289460" y="4912779"/>
                </a:lnTo>
                <a:lnTo>
                  <a:pt x="7269409" y="4954052"/>
                </a:lnTo>
                <a:lnTo>
                  <a:pt x="7251464" y="4996485"/>
                </a:lnTo>
                <a:lnTo>
                  <a:pt x="7235691" y="5040008"/>
                </a:lnTo>
                <a:lnTo>
                  <a:pt x="7222160" y="5084556"/>
                </a:lnTo>
                <a:lnTo>
                  <a:pt x="7210938" y="5130059"/>
                </a:lnTo>
                <a:lnTo>
                  <a:pt x="7202091" y="5176452"/>
                </a:lnTo>
                <a:lnTo>
                  <a:pt x="7195689" y="5223665"/>
                </a:lnTo>
                <a:lnTo>
                  <a:pt x="7191798" y="5271631"/>
                </a:lnTo>
                <a:lnTo>
                  <a:pt x="7190486" y="5320284"/>
                </a:lnTo>
                <a:lnTo>
                  <a:pt x="886713" y="5320284"/>
                </a:lnTo>
                <a:lnTo>
                  <a:pt x="885401" y="5271631"/>
                </a:lnTo>
                <a:lnTo>
                  <a:pt x="881510" y="5223665"/>
                </a:lnTo>
                <a:lnTo>
                  <a:pt x="875108" y="5176452"/>
                </a:lnTo>
                <a:lnTo>
                  <a:pt x="866262" y="5130059"/>
                </a:lnTo>
                <a:lnTo>
                  <a:pt x="855040" y="5084556"/>
                </a:lnTo>
                <a:lnTo>
                  <a:pt x="841509" y="5040008"/>
                </a:lnTo>
                <a:lnTo>
                  <a:pt x="825737" y="4996485"/>
                </a:lnTo>
                <a:lnTo>
                  <a:pt x="807792" y="4954052"/>
                </a:lnTo>
                <a:lnTo>
                  <a:pt x="787741" y="4912779"/>
                </a:lnTo>
                <a:lnTo>
                  <a:pt x="765652" y="4872733"/>
                </a:lnTo>
                <a:lnTo>
                  <a:pt x="741593" y="4833980"/>
                </a:lnTo>
                <a:lnTo>
                  <a:pt x="715631" y="4796590"/>
                </a:lnTo>
                <a:lnTo>
                  <a:pt x="687833" y="4760629"/>
                </a:lnTo>
                <a:lnTo>
                  <a:pt x="658268" y="4726166"/>
                </a:lnTo>
                <a:lnTo>
                  <a:pt x="627003" y="4693267"/>
                </a:lnTo>
                <a:lnTo>
                  <a:pt x="594106" y="4662001"/>
                </a:lnTo>
                <a:lnTo>
                  <a:pt x="559643" y="4632434"/>
                </a:lnTo>
                <a:lnTo>
                  <a:pt x="523684" y="4604636"/>
                </a:lnTo>
                <a:lnTo>
                  <a:pt x="486295" y="4578672"/>
                </a:lnTo>
                <a:lnTo>
                  <a:pt x="447544" y="4554612"/>
                </a:lnTo>
                <a:lnTo>
                  <a:pt x="407498" y="4532522"/>
                </a:lnTo>
                <a:lnTo>
                  <a:pt x="366226" y="4512470"/>
                </a:lnTo>
                <a:lnTo>
                  <a:pt x="323795" y="4494524"/>
                </a:lnTo>
                <a:lnTo>
                  <a:pt x="280272" y="4478751"/>
                </a:lnTo>
                <a:lnTo>
                  <a:pt x="235725" y="4465220"/>
                </a:lnTo>
                <a:lnTo>
                  <a:pt x="190222" y="4453997"/>
                </a:lnTo>
                <a:lnTo>
                  <a:pt x="143831" y="4445150"/>
                </a:lnTo>
                <a:lnTo>
                  <a:pt x="96618" y="4438747"/>
                </a:lnTo>
                <a:lnTo>
                  <a:pt x="48652" y="4434856"/>
                </a:lnTo>
                <a:lnTo>
                  <a:pt x="0" y="4433544"/>
                </a:lnTo>
                <a:lnTo>
                  <a:pt x="0" y="886713"/>
                </a:lnTo>
                <a:close/>
              </a:path>
            </a:pathLst>
          </a:custGeom>
          <a:ln w="25908">
            <a:solidFill>
              <a:srgbClr val="F79546"/>
            </a:solidFill>
          </a:ln>
        </p:spPr>
        <p:txBody>
          <a:bodyPr wrap="square" lIns="0" tIns="0" rIns="0" bIns="0" rtlCol="0"/>
          <a:lstStyle/>
          <a:p>
            <a:endParaRPr/>
          </a:p>
        </p:txBody>
      </p:sp>
      <p:sp>
        <p:nvSpPr>
          <p:cNvPr id="5" name="object 5"/>
          <p:cNvSpPr txBox="1">
            <a:spLocks noGrp="1"/>
          </p:cNvSpPr>
          <p:nvPr>
            <p:ph type="title"/>
          </p:nvPr>
        </p:nvSpPr>
        <p:spPr>
          <a:xfrm>
            <a:off x="1315592" y="2021585"/>
            <a:ext cx="6668134" cy="756920"/>
          </a:xfrm>
          <a:prstGeom prst="rect">
            <a:avLst/>
          </a:prstGeom>
        </p:spPr>
        <p:txBody>
          <a:bodyPr vert="horz" wrap="square" lIns="0" tIns="12700" rIns="0" bIns="0" rtlCol="0">
            <a:spAutoFit/>
          </a:bodyPr>
          <a:lstStyle/>
          <a:p>
            <a:pPr marL="12700" marR="5080" algn="just">
              <a:lnSpc>
                <a:spcPct val="100000"/>
              </a:lnSpc>
              <a:spcBef>
                <a:spcPts val="100"/>
              </a:spcBef>
            </a:pPr>
            <a:r>
              <a:rPr sz="2400" b="0" dirty="0">
                <a:solidFill>
                  <a:srgbClr val="000000"/>
                </a:solidFill>
                <a:latin typeface="Times New Roman"/>
                <a:cs typeface="Times New Roman"/>
              </a:rPr>
              <a:t>- </a:t>
            </a:r>
            <a:r>
              <a:rPr sz="2400" b="0" spc="-15" dirty="0">
                <a:solidFill>
                  <a:srgbClr val="000000"/>
                </a:solidFill>
                <a:latin typeface="Times New Roman"/>
                <a:cs typeface="Times New Roman"/>
              </a:rPr>
              <a:t>Dự </a:t>
            </a:r>
            <a:r>
              <a:rPr sz="2400" b="0" spc="-30" dirty="0">
                <a:solidFill>
                  <a:srgbClr val="000000"/>
                </a:solidFill>
                <a:latin typeface="Times New Roman"/>
                <a:cs typeface="Times New Roman"/>
              </a:rPr>
              <a:t>kiến </a:t>
            </a:r>
            <a:r>
              <a:rPr sz="2400" b="0" spc="-25" dirty="0">
                <a:solidFill>
                  <a:srgbClr val="000000"/>
                </a:solidFill>
                <a:latin typeface="Times New Roman"/>
                <a:cs typeface="Times New Roman"/>
              </a:rPr>
              <a:t>vay lại </a:t>
            </a:r>
            <a:r>
              <a:rPr sz="2400" b="0" spc="-10" dirty="0">
                <a:solidFill>
                  <a:srgbClr val="000000"/>
                </a:solidFill>
                <a:latin typeface="Times New Roman"/>
                <a:cs typeface="Times New Roman"/>
              </a:rPr>
              <a:t>từ </a:t>
            </a:r>
            <a:r>
              <a:rPr sz="2400" b="0" spc="-30" dirty="0">
                <a:solidFill>
                  <a:srgbClr val="000000"/>
                </a:solidFill>
                <a:latin typeface="Times New Roman"/>
                <a:cs typeface="Times New Roman"/>
              </a:rPr>
              <a:t>nguồn Chính </a:t>
            </a:r>
            <a:r>
              <a:rPr sz="2400" b="0" spc="-20" dirty="0">
                <a:solidFill>
                  <a:srgbClr val="000000"/>
                </a:solidFill>
                <a:latin typeface="Times New Roman"/>
                <a:cs typeface="Times New Roman"/>
              </a:rPr>
              <a:t>phủ </a:t>
            </a:r>
            <a:r>
              <a:rPr sz="2400" b="0" spc="-25" dirty="0">
                <a:solidFill>
                  <a:srgbClr val="000000"/>
                </a:solidFill>
                <a:latin typeface="Times New Roman"/>
                <a:cs typeface="Times New Roman"/>
              </a:rPr>
              <a:t>vay </a:t>
            </a:r>
            <a:r>
              <a:rPr sz="2400" b="0" spc="-30" dirty="0">
                <a:solidFill>
                  <a:srgbClr val="000000"/>
                </a:solidFill>
                <a:latin typeface="Times New Roman"/>
                <a:cs typeface="Times New Roman"/>
              </a:rPr>
              <a:t>ngoài nước  </a:t>
            </a:r>
            <a:r>
              <a:rPr sz="2400" b="0" spc="-20" dirty="0">
                <a:solidFill>
                  <a:srgbClr val="000000"/>
                </a:solidFill>
                <a:latin typeface="Times New Roman"/>
                <a:cs typeface="Times New Roman"/>
              </a:rPr>
              <a:t>để</a:t>
            </a:r>
            <a:r>
              <a:rPr sz="2400" b="0" spc="-65" dirty="0">
                <a:solidFill>
                  <a:srgbClr val="000000"/>
                </a:solidFill>
                <a:latin typeface="Times New Roman"/>
                <a:cs typeface="Times New Roman"/>
              </a:rPr>
              <a:t> </a:t>
            </a:r>
            <a:r>
              <a:rPr sz="2400" b="0" spc="-30" dirty="0">
                <a:solidFill>
                  <a:srgbClr val="000000"/>
                </a:solidFill>
                <a:latin typeface="Times New Roman"/>
                <a:cs typeface="Times New Roman"/>
              </a:rPr>
              <a:t>thực</a:t>
            </a:r>
            <a:r>
              <a:rPr sz="2400" b="0" spc="-50" dirty="0">
                <a:solidFill>
                  <a:srgbClr val="000000"/>
                </a:solidFill>
                <a:latin typeface="Times New Roman"/>
                <a:cs typeface="Times New Roman"/>
              </a:rPr>
              <a:t> </a:t>
            </a:r>
            <a:r>
              <a:rPr sz="2400" b="0" spc="-30" dirty="0">
                <a:solidFill>
                  <a:srgbClr val="000000"/>
                </a:solidFill>
                <a:latin typeface="Times New Roman"/>
                <a:cs typeface="Times New Roman"/>
              </a:rPr>
              <a:t>hiện</a:t>
            </a:r>
            <a:r>
              <a:rPr sz="2400" b="0" spc="-60" dirty="0">
                <a:solidFill>
                  <a:srgbClr val="000000"/>
                </a:solidFill>
                <a:latin typeface="Times New Roman"/>
                <a:cs typeface="Times New Roman"/>
              </a:rPr>
              <a:t> </a:t>
            </a:r>
            <a:r>
              <a:rPr sz="2400" b="0" spc="-25" dirty="0">
                <a:solidFill>
                  <a:srgbClr val="000000"/>
                </a:solidFill>
                <a:latin typeface="Times New Roman"/>
                <a:cs typeface="Times New Roman"/>
              </a:rPr>
              <a:t>các</a:t>
            </a:r>
            <a:r>
              <a:rPr sz="2400" b="0" spc="-65" dirty="0">
                <a:solidFill>
                  <a:srgbClr val="000000"/>
                </a:solidFill>
                <a:latin typeface="Times New Roman"/>
                <a:cs typeface="Times New Roman"/>
              </a:rPr>
              <a:t> </a:t>
            </a:r>
            <a:r>
              <a:rPr sz="2400" b="0" spc="-20" dirty="0">
                <a:solidFill>
                  <a:srgbClr val="000000"/>
                </a:solidFill>
                <a:latin typeface="Times New Roman"/>
                <a:cs typeface="Times New Roman"/>
              </a:rPr>
              <a:t>dự</a:t>
            </a:r>
            <a:r>
              <a:rPr sz="2400" b="0" spc="-65" dirty="0">
                <a:solidFill>
                  <a:srgbClr val="000000"/>
                </a:solidFill>
                <a:latin typeface="Times New Roman"/>
                <a:cs typeface="Times New Roman"/>
              </a:rPr>
              <a:t> </a:t>
            </a:r>
            <a:r>
              <a:rPr sz="2400" b="0" spc="-20" dirty="0">
                <a:solidFill>
                  <a:srgbClr val="000000"/>
                </a:solidFill>
                <a:latin typeface="Times New Roman"/>
                <a:cs typeface="Times New Roman"/>
              </a:rPr>
              <a:t>án</a:t>
            </a:r>
            <a:r>
              <a:rPr sz="2400" b="0" spc="-60" dirty="0">
                <a:solidFill>
                  <a:srgbClr val="000000"/>
                </a:solidFill>
                <a:latin typeface="Times New Roman"/>
                <a:cs typeface="Times New Roman"/>
              </a:rPr>
              <a:t> </a:t>
            </a:r>
            <a:r>
              <a:rPr sz="2400" b="0" spc="-25" dirty="0">
                <a:solidFill>
                  <a:srgbClr val="000000"/>
                </a:solidFill>
                <a:latin typeface="Times New Roman"/>
                <a:cs typeface="Times New Roman"/>
              </a:rPr>
              <a:t>đầu</a:t>
            </a:r>
            <a:r>
              <a:rPr sz="2400" b="0" spc="-50" dirty="0">
                <a:solidFill>
                  <a:srgbClr val="000000"/>
                </a:solidFill>
                <a:latin typeface="Times New Roman"/>
                <a:cs typeface="Times New Roman"/>
              </a:rPr>
              <a:t> </a:t>
            </a:r>
            <a:r>
              <a:rPr sz="2400" b="0" spc="-20" dirty="0">
                <a:solidFill>
                  <a:srgbClr val="000000"/>
                </a:solidFill>
                <a:latin typeface="Times New Roman"/>
                <a:cs typeface="Times New Roman"/>
              </a:rPr>
              <a:t>tư</a:t>
            </a:r>
            <a:r>
              <a:rPr sz="2400" b="0" spc="-70" dirty="0">
                <a:solidFill>
                  <a:srgbClr val="000000"/>
                </a:solidFill>
                <a:latin typeface="Times New Roman"/>
                <a:cs typeface="Times New Roman"/>
              </a:rPr>
              <a:t> </a:t>
            </a:r>
            <a:r>
              <a:rPr sz="2400" b="0" spc="-20" dirty="0">
                <a:solidFill>
                  <a:srgbClr val="000000"/>
                </a:solidFill>
                <a:latin typeface="Times New Roman"/>
                <a:cs typeface="Times New Roman"/>
              </a:rPr>
              <a:t>số</a:t>
            </a:r>
            <a:r>
              <a:rPr sz="2400" b="0" spc="-50" dirty="0">
                <a:solidFill>
                  <a:srgbClr val="000000"/>
                </a:solidFill>
                <a:latin typeface="Times New Roman"/>
                <a:cs typeface="Times New Roman"/>
              </a:rPr>
              <a:t> </a:t>
            </a:r>
            <a:r>
              <a:rPr sz="2400" b="0" spc="-30" dirty="0" err="1">
                <a:solidFill>
                  <a:srgbClr val="000000"/>
                </a:solidFill>
                <a:latin typeface="Times New Roman"/>
                <a:cs typeface="Times New Roman"/>
              </a:rPr>
              <a:t>tiền</a:t>
            </a:r>
            <a:r>
              <a:rPr sz="2400" b="0" spc="-75" dirty="0">
                <a:solidFill>
                  <a:srgbClr val="000000"/>
                </a:solidFill>
                <a:latin typeface="Times New Roman"/>
                <a:cs typeface="Times New Roman"/>
              </a:rPr>
              <a:t> </a:t>
            </a:r>
            <a:r>
              <a:rPr lang="en-US" sz="2400" spc="-35" dirty="0" smtClean="0">
                <a:solidFill>
                  <a:srgbClr val="0000FF"/>
                </a:solidFill>
                <a:latin typeface="Times New Roman"/>
                <a:cs typeface="Times New Roman"/>
              </a:rPr>
              <a:t>490 </a:t>
            </a:r>
            <a:r>
              <a:rPr sz="2400" spc="-15" dirty="0" err="1" smtClean="0">
                <a:solidFill>
                  <a:srgbClr val="0000FF"/>
                </a:solidFill>
                <a:latin typeface="Times New Roman"/>
                <a:cs typeface="Times New Roman"/>
              </a:rPr>
              <a:t>tỷ</a:t>
            </a:r>
            <a:r>
              <a:rPr sz="2400" spc="-70" dirty="0" smtClean="0">
                <a:solidFill>
                  <a:srgbClr val="0000FF"/>
                </a:solidFill>
                <a:latin typeface="Times New Roman"/>
                <a:cs typeface="Times New Roman"/>
              </a:rPr>
              <a:t> </a:t>
            </a:r>
            <a:r>
              <a:rPr sz="2400" spc="-35" dirty="0">
                <a:solidFill>
                  <a:srgbClr val="0000FF"/>
                </a:solidFill>
                <a:latin typeface="Times New Roman"/>
                <a:cs typeface="Times New Roman"/>
              </a:rPr>
              <a:t>đồng</a:t>
            </a:r>
            <a:r>
              <a:rPr sz="2400" b="0" spc="-35" dirty="0">
                <a:solidFill>
                  <a:srgbClr val="000000"/>
                </a:solidFill>
                <a:latin typeface="Times New Roman"/>
                <a:cs typeface="Times New Roman"/>
              </a:rPr>
              <a:t>.</a:t>
            </a:r>
            <a:endParaRPr sz="2400" dirty="0">
              <a:latin typeface="Times New Roman"/>
              <a:cs typeface="Times New Roman"/>
            </a:endParaRPr>
          </a:p>
        </p:txBody>
      </p:sp>
      <p:sp>
        <p:nvSpPr>
          <p:cNvPr id="6" name="object 6"/>
          <p:cNvSpPr txBox="1"/>
          <p:nvPr/>
        </p:nvSpPr>
        <p:spPr>
          <a:xfrm>
            <a:off x="1315592" y="2905201"/>
            <a:ext cx="6670040" cy="1120820"/>
          </a:xfrm>
          <a:prstGeom prst="rect">
            <a:avLst/>
          </a:prstGeom>
        </p:spPr>
        <p:txBody>
          <a:bodyPr vert="horz" wrap="square" lIns="0" tIns="12700" rIns="0" bIns="0" rtlCol="0">
            <a:spAutoFit/>
          </a:bodyPr>
          <a:lstStyle/>
          <a:p>
            <a:pPr marL="12700" marR="5080" algn="just">
              <a:lnSpc>
                <a:spcPct val="100000"/>
              </a:lnSpc>
              <a:spcBef>
                <a:spcPts val="100"/>
              </a:spcBef>
              <a:buChar char="-"/>
              <a:tabLst>
                <a:tab pos="187960" algn="l"/>
              </a:tabLst>
            </a:pPr>
            <a:r>
              <a:rPr lang="en-US" sz="2400" spc="-20" dirty="0" smtClean="0">
                <a:latin typeface="Times New Roman"/>
                <a:cs typeface="Times New Roman"/>
              </a:rPr>
              <a:t> </a:t>
            </a:r>
            <a:r>
              <a:rPr sz="2400" spc="-20" dirty="0" err="1" smtClean="0">
                <a:latin typeface="Times New Roman"/>
                <a:cs typeface="Times New Roman"/>
              </a:rPr>
              <a:t>Dự</a:t>
            </a:r>
            <a:r>
              <a:rPr sz="2400" spc="-20" dirty="0" smtClean="0">
                <a:latin typeface="Times New Roman"/>
                <a:cs typeface="Times New Roman"/>
              </a:rPr>
              <a:t> </a:t>
            </a:r>
            <a:r>
              <a:rPr sz="2400" spc="-30" dirty="0">
                <a:latin typeface="Times New Roman"/>
                <a:cs typeface="Times New Roman"/>
              </a:rPr>
              <a:t>kiến </a:t>
            </a:r>
            <a:r>
              <a:rPr sz="2400" spc="-25" dirty="0">
                <a:latin typeface="Times New Roman"/>
                <a:cs typeface="Times New Roman"/>
              </a:rPr>
              <a:t>trả </a:t>
            </a:r>
            <a:r>
              <a:rPr sz="2400" spc="-20" dirty="0">
                <a:latin typeface="Times New Roman"/>
                <a:cs typeface="Times New Roman"/>
              </a:rPr>
              <a:t>nợ </a:t>
            </a:r>
            <a:r>
              <a:rPr sz="2400" spc="-25" dirty="0">
                <a:latin typeface="Times New Roman"/>
                <a:cs typeface="Times New Roman"/>
              </a:rPr>
              <a:t>gốc </a:t>
            </a:r>
            <a:r>
              <a:rPr sz="2400" spc="-20" dirty="0">
                <a:latin typeface="Times New Roman"/>
                <a:cs typeface="Times New Roman"/>
              </a:rPr>
              <a:t>các </a:t>
            </a:r>
            <a:r>
              <a:rPr sz="2400" spc="-25" dirty="0">
                <a:latin typeface="Times New Roman"/>
                <a:cs typeface="Times New Roman"/>
              </a:rPr>
              <a:t>nguồn vốn vay </a:t>
            </a:r>
            <a:r>
              <a:rPr sz="2400" spc="-20" dirty="0">
                <a:latin typeface="Times New Roman"/>
                <a:cs typeface="Times New Roman"/>
              </a:rPr>
              <a:t>số </a:t>
            </a:r>
            <a:r>
              <a:rPr sz="2400" spc="-30" dirty="0" err="1">
                <a:latin typeface="Times New Roman"/>
                <a:cs typeface="Times New Roman"/>
              </a:rPr>
              <a:t>tiền</a:t>
            </a:r>
            <a:r>
              <a:rPr sz="2400" spc="-30" dirty="0">
                <a:latin typeface="Times New Roman"/>
                <a:cs typeface="Times New Roman"/>
              </a:rPr>
              <a:t> </a:t>
            </a:r>
            <a:r>
              <a:rPr lang="en-US" sz="2400" b="1" spc="-30" dirty="0" smtClean="0">
                <a:solidFill>
                  <a:srgbClr val="0000FF"/>
                </a:solidFill>
                <a:latin typeface="Times New Roman"/>
                <a:cs typeface="Times New Roman"/>
              </a:rPr>
              <a:t>110</a:t>
            </a:r>
            <a:r>
              <a:rPr sz="2400" b="1" spc="-30" dirty="0" smtClean="0">
                <a:solidFill>
                  <a:srgbClr val="0000FF"/>
                </a:solidFill>
                <a:latin typeface="Times New Roman"/>
                <a:cs typeface="Times New Roman"/>
              </a:rPr>
              <a:t>  </a:t>
            </a:r>
            <a:r>
              <a:rPr sz="2400" b="1" spc="-20" dirty="0">
                <a:solidFill>
                  <a:srgbClr val="0000FF"/>
                </a:solidFill>
                <a:latin typeface="Times New Roman"/>
                <a:cs typeface="Times New Roman"/>
              </a:rPr>
              <a:t>tỷ </a:t>
            </a:r>
            <a:r>
              <a:rPr sz="2400" b="1" spc="-25" dirty="0">
                <a:solidFill>
                  <a:srgbClr val="0000FF"/>
                </a:solidFill>
                <a:latin typeface="Times New Roman"/>
                <a:cs typeface="Times New Roman"/>
              </a:rPr>
              <a:t>đồng </a:t>
            </a:r>
            <a:r>
              <a:rPr sz="2400" spc="-10" dirty="0">
                <a:latin typeface="Times New Roman"/>
                <a:cs typeface="Times New Roman"/>
              </a:rPr>
              <a:t>từ </a:t>
            </a:r>
            <a:r>
              <a:rPr sz="2400" spc="-30" dirty="0" err="1">
                <a:latin typeface="Times New Roman"/>
                <a:cs typeface="Times New Roman"/>
              </a:rPr>
              <a:t>nguồn</a:t>
            </a:r>
            <a:r>
              <a:rPr sz="2400" spc="-30" dirty="0">
                <a:latin typeface="Times New Roman"/>
                <a:cs typeface="Times New Roman"/>
              </a:rPr>
              <a:t> </a:t>
            </a:r>
            <a:r>
              <a:rPr lang="en-US" sz="2400" spc="-30" dirty="0" err="1" smtClean="0">
                <a:latin typeface="Times New Roman"/>
                <a:cs typeface="Times New Roman"/>
              </a:rPr>
              <a:t>tăng</a:t>
            </a:r>
            <a:r>
              <a:rPr lang="en-US" sz="2400" spc="-30" dirty="0" smtClean="0">
                <a:latin typeface="Times New Roman"/>
                <a:cs typeface="Times New Roman"/>
              </a:rPr>
              <a:t> </a:t>
            </a:r>
            <a:r>
              <a:rPr lang="en-US" sz="2400" spc="-30" dirty="0" err="1" smtClean="0">
                <a:latin typeface="Times New Roman"/>
                <a:cs typeface="Times New Roman"/>
              </a:rPr>
              <a:t>thu</a:t>
            </a:r>
            <a:r>
              <a:rPr lang="en-US" sz="2400" spc="-30" dirty="0" smtClean="0">
                <a:latin typeface="Times New Roman"/>
                <a:cs typeface="Times New Roman"/>
              </a:rPr>
              <a:t>, </a:t>
            </a:r>
            <a:r>
              <a:rPr sz="2400" spc="-30" dirty="0" err="1" smtClean="0">
                <a:latin typeface="Times New Roman"/>
                <a:cs typeface="Times New Roman"/>
              </a:rPr>
              <a:t>tiết</a:t>
            </a:r>
            <a:r>
              <a:rPr sz="2400" spc="-30" dirty="0" smtClean="0">
                <a:latin typeface="Times New Roman"/>
                <a:cs typeface="Times New Roman"/>
              </a:rPr>
              <a:t> </a:t>
            </a:r>
            <a:r>
              <a:rPr sz="2400" spc="-30" dirty="0">
                <a:latin typeface="Times New Roman"/>
                <a:cs typeface="Times New Roman"/>
              </a:rPr>
              <a:t>kiệm </a:t>
            </a:r>
            <a:r>
              <a:rPr sz="2400" spc="-25" dirty="0">
                <a:latin typeface="Times New Roman"/>
                <a:cs typeface="Times New Roman"/>
              </a:rPr>
              <a:t>chi năm </a:t>
            </a:r>
            <a:r>
              <a:rPr sz="2400" spc="-30" dirty="0" err="1">
                <a:latin typeface="Times New Roman"/>
                <a:cs typeface="Times New Roman"/>
              </a:rPr>
              <a:t>trước</a:t>
            </a:r>
            <a:r>
              <a:rPr sz="2400" spc="-30" dirty="0">
                <a:latin typeface="Times New Roman"/>
                <a:cs typeface="Times New Roman"/>
              </a:rPr>
              <a:t> </a:t>
            </a:r>
            <a:r>
              <a:rPr sz="2400" spc="-30" dirty="0" err="1" smtClean="0">
                <a:latin typeface="Times New Roman"/>
                <a:cs typeface="Times New Roman"/>
              </a:rPr>
              <a:t>chuyển</a:t>
            </a:r>
            <a:r>
              <a:rPr sz="2400" spc="-30" dirty="0" smtClean="0">
                <a:latin typeface="Times New Roman"/>
                <a:cs typeface="Times New Roman"/>
              </a:rPr>
              <a:t> sang</a:t>
            </a:r>
            <a:r>
              <a:rPr lang="en-US" sz="2400" spc="-30" dirty="0" smtClean="0">
                <a:latin typeface="Times New Roman"/>
                <a:cs typeface="Times New Roman"/>
              </a:rPr>
              <a:t>.</a:t>
            </a:r>
            <a:endParaRPr sz="2400" dirty="0">
              <a:latin typeface="Times New Roman"/>
              <a:cs typeface="Times New Roman"/>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14414" y="231394"/>
            <a:ext cx="6929486" cy="320601"/>
          </a:xfrm>
          <a:prstGeom prst="rect">
            <a:avLst/>
          </a:prstGeom>
        </p:spPr>
        <p:txBody>
          <a:bodyPr vert="horz" wrap="square" lIns="0" tIns="12700" rIns="0" bIns="0" rtlCol="0">
            <a:spAutoFit/>
          </a:bodyPr>
          <a:lstStyle/>
          <a:p>
            <a:pPr marL="12700">
              <a:lnSpc>
                <a:spcPct val="100000"/>
              </a:lnSpc>
              <a:spcBef>
                <a:spcPts val="100"/>
              </a:spcBef>
            </a:pPr>
            <a:r>
              <a:rPr lang="en-US" dirty="0" smtClean="0">
                <a:solidFill>
                  <a:srgbClr val="FF0000"/>
                </a:solidFill>
                <a:latin typeface="Times New Roman"/>
                <a:cs typeface="Times New Roman"/>
              </a:rPr>
              <a:t>IV. </a:t>
            </a:r>
            <a:r>
              <a:rPr dirty="0" smtClean="0">
                <a:solidFill>
                  <a:srgbClr val="FF0000"/>
                </a:solidFill>
                <a:latin typeface="Times New Roman"/>
                <a:cs typeface="Times New Roman"/>
              </a:rPr>
              <a:t>KẾ </a:t>
            </a:r>
            <a:r>
              <a:rPr dirty="0">
                <a:solidFill>
                  <a:srgbClr val="FF0000"/>
                </a:solidFill>
                <a:latin typeface="Times New Roman"/>
                <a:cs typeface="Times New Roman"/>
              </a:rPr>
              <a:t>HOẠCH TÀI CHÍNH - NSNN 03 NĂM</a:t>
            </a:r>
            <a:r>
              <a:rPr spc="-135" dirty="0">
                <a:solidFill>
                  <a:srgbClr val="FF0000"/>
                </a:solidFill>
                <a:latin typeface="Times New Roman"/>
                <a:cs typeface="Times New Roman"/>
              </a:rPr>
              <a:t> </a:t>
            </a:r>
            <a:r>
              <a:rPr lang="vi-VN" dirty="0" smtClean="0">
                <a:solidFill>
                  <a:srgbClr val="FF0000"/>
                </a:solidFill>
                <a:latin typeface="Times New Roman"/>
                <a:cs typeface="Times New Roman"/>
              </a:rPr>
              <a:t>202</a:t>
            </a:r>
            <a:r>
              <a:rPr lang="en-US" dirty="0" smtClean="0">
                <a:solidFill>
                  <a:srgbClr val="FF0000"/>
                </a:solidFill>
                <a:latin typeface="Times New Roman"/>
                <a:cs typeface="Times New Roman"/>
              </a:rPr>
              <a:t>3</a:t>
            </a:r>
            <a:r>
              <a:rPr lang="vi-VN" dirty="0" smtClean="0">
                <a:solidFill>
                  <a:srgbClr val="FF0000"/>
                </a:solidFill>
                <a:latin typeface="Times New Roman"/>
                <a:cs typeface="Times New Roman"/>
              </a:rPr>
              <a:t>-202</a:t>
            </a:r>
            <a:r>
              <a:rPr lang="en-US" dirty="0" smtClean="0">
                <a:solidFill>
                  <a:srgbClr val="FF0000"/>
                </a:solidFill>
                <a:latin typeface="Times New Roman"/>
                <a:cs typeface="Times New Roman"/>
              </a:rPr>
              <a:t>5</a:t>
            </a:r>
            <a:endParaRPr dirty="0">
              <a:solidFill>
                <a:srgbClr val="FF0000"/>
              </a:solidFill>
              <a:latin typeface="Times New Roman"/>
              <a:cs typeface="Times New Roman"/>
            </a:endParaRPr>
          </a:p>
        </p:txBody>
      </p:sp>
      <p:sp>
        <p:nvSpPr>
          <p:cNvPr id="3" name="object 3"/>
          <p:cNvSpPr/>
          <p:nvPr/>
        </p:nvSpPr>
        <p:spPr>
          <a:xfrm>
            <a:off x="285720" y="921207"/>
            <a:ext cx="8858280" cy="5793942"/>
          </a:xfrm>
          <a:custGeom>
            <a:avLst/>
            <a:gdLst/>
            <a:ahLst/>
            <a:cxnLst/>
            <a:rect l="l" t="t" r="r" b="b"/>
            <a:pathLst>
              <a:path w="8229600" h="5867400">
                <a:moveTo>
                  <a:pt x="0" y="977900"/>
                </a:moveTo>
                <a:lnTo>
                  <a:pt x="1196" y="929088"/>
                </a:lnTo>
                <a:lnTo>
                  <a:pt x="4749" y="880896"/>
                </a:lnTo>
                <a:lnTo>
                  <a:pt x="10603" y="833381"/>
                </a:lnTo>
                <a:lnTo>
                  <a:pt x="18700" y="786597"/>
                </a:lnTo>
                <a:lnTo>
                  <a:pt x="28986" y="740602"/>
                </a:lnTo>
                <a:lnTo>
                  <a:pt x="41404" y="695450"/>
                </a:lnTo>
                <a:lnTo>
                  <a:pt x="55898" y="651199"/>
                </a:lnTo>
                <a:lnTo>
                  <a:pt x="72412" y="607903"/>
                </a:lnTo>
                <a:lnTo>
                  <a:pt x="90890" y="565619"/>
                </a:lnTo>
                <a:lnTo>
                  <a:pt x="111276" y="524403"/>
                </a:lnTo>
                <a:lnTo>
                  <a:pt x="133514" y="484312"/>
                </a:lnTo>
                <a:lnTo>
                  <a:pt x="157548" y="445400"/>
                </a:lnTo>
                <a:lnTo>
                  <a:pt x="183322" y="407724"/>
                </a:lnTo>
                <a:lnTo>
                  <a:pt x="210780" y="371340"/>
                </a:lnTo>
                <a:lnTo>
                  <a:pt x="239866" y="336304"/>
                </a:lnTo>
                <a:lnTo>
                  <a:pt x="270523" y="302672"/>
                </a:lnTo>
                <a:lnTo>
                  <a:pt x="302697" y="270500"/>
                </a:lnTo>
                <a:lnTo>
                  <a:pt x="336330" y="239844"/>
                </a:lnTo>
                <a:lnTo>
                  <a:pt x="371367" y="210760"/>
                </a:lnTo>
                <a:lnTo>
                  <a:pt x="407752" y="183304"/>
                </a:lnTo>
                <a:lnTo>
                  <a:pt x="445428" y="157532"/>
                </a:lnTo>
                <a:lnTo>
                  <a:pt x="484340" y="133500"/>
                </a:lnTo>
                <a:lnTo>
                  <a:pt x="524431" y="111264"/>
                </a:lnTo>
                <a:lnTo>
                  <a:pt x="565647" y="90880"/>
                </a:lnTo>
                <a:lnTo>
                  <a:pt x="607929" y="72403"/>
                </a:lnTo>
                <a:lnTo>
                  <a:pt x="651224" y="55891"/>
                </a:lnTo>
                <a:lnTo>
                  <a:pt x="695473" y="41399"/>
                </a:lnTo>
                <a:lnTo>
                  <a:pt x="740623" y="28982"/>
                </a:lnTo>
                <a:lnTo>
                  <a:pt x="786615" y="18698"/>
                </a:lnTo>
                <a:lnTo>
                  <a:pt x="833395" y="10601"/>
                </a:lnTo>
                <a:lnTo>
                  <a:pt x="880907" y="4749"/>
                </a:lnTo>
                <a:lnTo>
                  <a:pt x="929093" y="1196"/>
                </a:lnTo>
                <a:lnTo>
                  <a:pt x="977900" y="0"/>
                </a:lnTo>
                <a:lnTo>
                  <a:pt x="7251700" y="0"/>
                </a:lnTo>
                <a:lnTo>
                  <a:pt x="7300511" y="1196"/>
                </a:lnTo>
                <a:lnTo>
                  <a:pt x="7348703" y="4749"/>
                </a:lnTo>
                <a:lnTo>
                  <a:pt x="7396218" y="10601"/>
                </a:lnTo>
                <a:lnTo>
                  <a:pt x="7443002" y="18698"/>
                </a:lnTo>
                <a:lnTo>
                  <a:pt x="7488997" y="28982"/>
                </a:lnTo>
                <a:lnTo>
                  <a:pt x="7534149" y="41399"/>
                </a:lnTo>
                <a:lnTo>
                  <a:pt x="7578400" y="55891"/>
                </a:lnTo>
                <a:lnTo>
                  <a:pt x="7621696" y="72403"/>
                </a:lnTo>
                <a:lnTo>
                  <a:pt x="7663980" y="90880"/>
                </a:lnTo>
                <a:lnTo>
                  <a:pt x="7705196" y="111264"/>
                </a:lnTo>
                <a:lnTo>
                  <a:pt x="7745287" y="133500"/>
                </a:lnTo>
                <a:lnTo>
                  <a:pt x="7784199" y="157532"/>
                </a:lnTo>
                <a:lnTo>
                  <a:pt x="7821875" y="183304"/>
                </a:lnTo>
                <a:lnTo>
                  <a:pt x="7858259" y="210760"/>
                </a:lnTo>
                <a:lnTo>
                  <a:pt x="7893295" y="239844"/>
                </a:lnTo>
                <a:lnTo>
                  <a:pt x="7926927" y="270500"/>
                </a:lnTo>
                <a:lnTo>
                  <a:pt x="7959099" y="302672"/>
                </a:lnTo>
                <a:lnTo>
                  <a:pt x="7989755" y="336304"/>
                </a:lnTo>
                <a:lnTo>
                  <a:pt x="8018839" y="371340"/>
                </a:lnTo>
                <a:lnTo>
                  <a:pt x="8046295" y="407724"/>
                </a:lnTo>
                <a:lnTo>
                  <a:pt x="8072067" y="445400"/>
                </a:lnTo>
                <a:lnTo>
                  <a:pt x="8096099" y="484312"/>
                </a:lnTo>
                <a:lnTo>
                  <a:pt x="8118335" y="524403"/>
                </a:lnTo>
                <a:lnTo>
                  <a:pt x="8138719" y="565619"/>
                </a:lnTo>
                <a:lnTo>
                  <a:pt x="8157196" y="607903"/>
                </a:lnTo>
                <a:lnTo>
                  <a:pt x="8173708" y="651199"/>
                </a:lnTo>
                <a:lnTo>
                  <a:pt x="8188200" y="695450"/>
                </a:lnTo>
                <a:lnTo>
                  <a:pt x="8200617" y="740602"/>
                </a:lnTo>
                <a:lnTo>
                  <a:pt x="8210901" y="786597"/>
                </a:lnTo>
                <a:lnTo>
                  <a:pt x="8218998" y="833381"/>
                </a:lnTo>
                <a:lnTo>
                  <a:pt x="8224850" y="880896"/>
                </a:lnTo>
                <a:lnTo>
                  <a:pt x="8228403" y="929088"/>
                </a:lnTo>
                <a:lnTo>
                  <a:pt x="8229600" y="977900"/>
                </a:lnTo>
                <a:lnTo>
                  <a:pt x="8229600" y="4889500"/>
                </a:lnTo>
                <a:lnTo>
                  <a:pt x="8228403" y="4938306"/>
                </a:lnTo>
                <a:lnTo>
                  <a:pt x="8224850" y="4986492"/>
                </a:lnTo>
                <a:lnTo>
                  <a:pt x="8218998" y="5034004"/>
                </a:lnTo>
                <a:lnTo>
                  <a:pt x="8210901" y="5080784"/>
                </a:lnTo>
                <a:lnTo>
                  <a:pt x="8200617" y="5126776"/>
                </a:lnTo>
                <a:lnTo>
                  <a:pt x="8188200" y="5171926"/>
                </a:lnTo>
                <a:lnTo>
                  <a:pt x="8173708" y="5216175"/>
                </a:lnTo>
                <a:lnTo>
                  <a:pt x="8157196" y="5259470"/>
                </a:lnTo>
                <a:lnTo>
                  <a:pt x="8138719" y="5301752"/>
                </a:lnTo>
                <a:lnTo>
                  <a:pt x="8118335" y="5342968"/>
                </a:lnTo>
                <a:lnTo>
                  <a:pt x="8096099" y="5383059"/>
                </a:lnTo>
                <a:lnTo>
                  <a:pt x="8072067" y="5421971"/>
                </a:lnTo>
                <a:lnTo>
                  <a:pt x="8046295" y="5459647"/>
                </a:lnTo>
                <a:lnTo>
                  <a:pt x="8018839" y="5496032"/>
                </a:lnTo>
                <a:lnTo>
                  <a:pt x="7989755" y="5531069"/>
                </a:lnTo>
                <a:lnTo>
                  <a:pt x="7959099" y="5564702"/>
                </a:lnTo>
                <a:lnTo>
                  <a:pt x="7926927" y="5596876"/>
                </a:lnTo>
                <a:lnTo>
                  <a:pt x="7893295" y="5627533"/>
                </a:lnTo>
                <a:lnTo>
                  <a:pt x="7858259" y="5656619"/>
                </a:lnTo>
                <a:lnTo>
                  <a:pt x="7821875" y="5684077"/>
                </a:lnTo>
                <a:lnTo>
                  <a:pt x="7784199" y="5709851"/>
                </a:lnTo>
                <a:lnTo>
                  <a:pt x="7745287" y="5733885"/>
                </a:lnTo>
                <a:lnTo>
                  <a:pt x="7705196" y="5756123"/>
                </a:lnTo>
                <a:lnTo>
                  <a:pt x="7663980" y="5776509"/>
                </a:lnTo>
                <a:lnTo>
                  <a:pt x="7621696" y="5794987"/>
                </a:lnTo>
                <a:lnTo>
                  <a:pt x="7578400" y="5811501"/>
                </a:lnTo>
                <a:lnTo>
                  <a:pt x="7534149" y="5825995"/>
                </a:lnTo>
                <a:lnTo>
                  <a:pt x="7488997" y="5838413"/>
                </a:lnTo>
                <a:lnTo>
                  <a:pt x="7443002" y="5848699"/>
                </a:lnTo>
                <a:lnTo>
                  <a:pt x="7396218" y="5856796"/>
                </a:lnTo>
                <a:lnTo>
                  <a:pt x="7348703" y="5862650"/>
                </a:lnTo>
                <a:lnTo>
                  <a:pt x="7300511" y="5866203"/>
                </a:lnTo>
                <a:lnTo>
                  <a:pt x="7251700" y="5867400"/>
                </a:lnTo>
                <a:lnTo>
                  <a:pt x="977900" y="5867400"/>
                </a:lnTo>
                <a:lnTo>
                  <a:pt x="929093" y="5866203"/>
                </a:lnTo>
                <a:lnTo>
                  <a:pt x="880907" y="5862650"/>
                </a:lnTo>
                <a:lnTo>
                  <a:pt x="833395" y="5856796"/>
                </a:lnTo>
                <a:lnTo>
                  <a:pt x="786615" y="5848699"/>
                </a:lnTo>
                <a:lnTo>
                  <a:pt x="740623" y="5838413"/>
                </a:lnTo>
                <a:lnTo>
                  <a:pt x="695473" y="5825995"/>
                </a:lnTo>
                <a:lnTo>
                  <a:pt x="651224" y="5811501"/>
                </a:lnTo>
                <a:lnTo>
                  <a:pt x="607929" y="5794987"/>
                </a:lnTo>
                <a:lnTo>
                  <a:pt x="565647" y="5776509"/>
                </a:lnTo>
                <a:lnTo>
                  <a:pt x="524431" y="5756123"/>
                </a:lnTo>
                <a:lnTo>
                  <a:pt x="484340" y="5733885"/>
                </a:lnTo>
                <a:lnTo>
                  <a:pt x="445428" y="5709851"/>
                </a:lnTo>
                <a:lnTo>
                  <a:pt x="407752" y="5684077"/>
                </a:lnTo>
                <a:lnTo>
                  <a:pt x="371367" y="5656619"/>
                </a:lnTo>
                <a:lnTo>
                  <a:pt x="336330" y="5627533"/>
                </a:lnTo>
                <a:lnTo>
                  <a:pt x="302697" y="5596876"/>
                </a:lnTo>
                <a:lnTo>
                  <a:pt x="270523" y="5564702"/>
                </a:lnTo>
                <a:lnTo>
                  <a:pt x="239866" y="5531069"/>
                </a:lnTo>
                <a:lnTo>
                  <a:pt x="210780" y="5496032"/>
                </a:lnTo>
                <a:lnTo>
                  <a:pt x="183322" y="5459647"/>
                </a:lnTo>
                <a:lnTo>
                  <a:pt x="157548" y="5421971"/>
                </a:lnTo>
                <a:lnTo>
                  <a:pt x="133514" y="5383059"/>
                </a:lnTo>
                <a:lnTo>
                  <a:pt x="111276" y="5342968"/>
                </a:lnTo>
                <a:lnTo>
                  <a:pt x="90890" y="5301752"/>
                </a:lnTo>
                <a:lnTo>
                  <a:pt x="72412" y="5259470"/>
                </a:lnTo>
                <a:lnTo>
                  <a:pt x="55898" y="5216175"/>
                </a:lnTo>
                <a:lnTo>
                  <a:pt x="41404" y="5171926"/>
                </a:lnTo>
                <a:lnTo>
                  <a:pt x="28986" y="5126776"/>
                </a:lnTo>
                <a:lnTo>
                  <a:pt x="18700" y="5080784"/>
                </a:lnTo>
                <a:lnTo>
                  <a:pt x="10603" y="5034004"/>
                </a:lnTo>
                <a:lnTo>
                  <a:pt x="4749" y="4986492"/>
                </a:lnTo>
                <a:lnTo>
                  <a:pt x="1196" y="4938306"/>
                </a:lnTo>
                <a:lnTo>
                  <a:pt x="0" y="4889500"/>
                </a:lnTo>
                <a:lnTo>
                  <a:pt x="0" y="977900"/>
                </a:lnTo>
                <a:close/>
              </a:path>
            </a:pathLst>
          </a:custGeom>
          <a:ln w="25908">
            <a:solidFill>
              <a:srgbClr val="4F81BC"/>
            </a:solidFill>
          </a:ln>
        </p:spPr>
        <p:txBody>
          <a:bodyPr wrap="square" lIns="0" tIns="0" rIns="0" bIns="0" rtlCol="0"/>
          <a:lstStyle/>
          <a:p>
            <a:endParaRPr/>
          </a:p>
        </p:txBody>
      </p:sp>
      <p:sp>
        <p:nvSpPr>
          <p:cNvPr id="4" name="object 4"/>
          <p:cNvSpPr txBox="1"/>
          <p:nvPr/>
        </p:nvSpPr>
        <p:spPr>
          <a:xfrm>
            <a:off x="899592" y="1095268"/>
            <a:ext cx="7921433" cy="4628831"/>
          </a:xfrm>
          <a:prstGeom prst="rect">
            <a:avLst/>
          </a:prstGeom>
        </p:spPr>
        <p:txBody>
          <a:bodyPr vert="horz" wrap="square" lIns="0" tIns="12065" rIns="0" bIns="0" rtlCol="0">
            <a:spAutoFit/>
          </a:bodyPr>
          <a:lstStyle/>
          <a:p>
            <a:pPr algn="just"/>
            <a:r>
              <a:rPr lang="vi-VN" sz="2000" dirty="0" smtClean="0">
                <a:latin typeface="+mj-lt"/>
                <a:cs typeface="Times New Roman" panose="02020603050405020304" pitchFamily="18" charset="0"/>
              </a:rPr>
              <a:t>1. </a:t>
            </a:r>
            <a:r>
              <a:rPr lang="nl-NL" sz="2000" dirty="0">
                <a:latin typeface="+mj-lt"/>
              </a:rPr>
              <a:t>Tổng thu NSNN trên địa bàn giai đoạn 2023-2025 là 87.371 tỷ đồng,  trong đó: thu NSNN năm 2023 là 26.680 tỷ đồng; thu NSNN năm 2024 là 29.051 tỷ đồng, tăng 9% so dự toán năm 2023, thu NSNN năm 2025 là 31.640 tỷ đồng, tăng 9% so dự toán năm 2024, bao gồm:</a:t>
            </a:r>
            <a:endParaRPr lang="en-US" sz="2000" dirty="0">
              <a:latin typeface="+mj-lt"/>
            </a:endParaRPr>
          </a:p>
          <a:p>
            <a:pPr algn="just"/>
            <a:r>
              <a:rPr lang="nl-NL" sz="2000" dirty="0" smtClean="0">
                <a:latin typeface="+mj-lt"/>
              </a:rPr>
              <a:t>a) Thu </a:t>
            </a:r>
            <a:r>
              <a:rPr lang="nl-NL" sz="2000" dirty="0">
                <a:latin typeface="+mj-lt"/>
              </a:rPr>
              <a:t>nội địa: dự kiến thu nội địa trên địa bàn giai đoạn 2023-2025 </a:t>
            </a:r>
            <a:r>
              <a:rPr lang="nl-NL" sz="2000" dirty="0" smtClean="0">
                <a:latin typeface="+mj-lt"/>
              </a:rPr>
              <a:t>là</a:t>
            </a:r>
          </a:p>
          <a:p>
            <a:pPr algn="just"/>
            <a:r>
              <a:rPr lang="nl-NL" sz="2000" dirty="0" smtClean="0">
                <a:latin typeface="+mj-lt"/>
              </a:rPr>
              <a:t>69.087 </a:t>
            </a:r>
            <a:r>
              <a:rPr lang="nl-NL" sz="2000" dirty="0">
                <a:latin typeface="+mj-lt"/>
              </a:rPr>
              <a:t>tỷ đồng, trong đó: thu nội địa năm 2023 là 20.880 tỷ đồng; thu nội địa năm 2024 là 22.961 tỷ đồng, tăng 10% so dự toán năm 2023; thu nội địa năm 2025 là 25.246 tỷ đồng, tăng 10% so dự toán năm </a:t>
            </a:r>
            <a:r>
              <a:rPr lang="nl-NL" sz="2000" dirty="0" smtClean="0">
                <a:latin typeface="+mj-lt"/>
              </a:rPr>
              <a:t>2024.</a:t>
            </a:r>
          </a:p>
          <a:p>
            <a:pPr algn="just"/>
            <a:r>
              <a:rPr lang="nl-NL" sz="2000" dirty="0">
                <a:latin typeface="+mj-lt"/>
              </a:rPr>
              <a:t>b) Thu từ hoạt động xuất nhập khẩu</a:t>
            </a:r>
            <a:endParaRPr lang="en-US" sz="2000" dirty="0">
              <a:latin typeface="+mj-lt"/>
            </a:endParaRPr>
          </a:p>
          <a:p>
            <a:pPr algn="just"/>
            <a:r>
              <a:rPr lang="nl-NL" sz="2000" dirty="0">
                <a:latin typeface="+mj-lt"/>
              </a:rPr>
              <a:t>Số thu chủ yếu phát sinh từ thuế nhập khẩu bộ linh kiện lắp ráp ô tô (trên 90%), dự kiến số thu từ hoạt động xuất nhập khẩu giai đoạn 2023-2025, dự kiến tốc độ tăng trưởng bình quân 5%/năm. </a:t>
            </a:r>
            <a:endParaRPr lang="en-US" sz="2000" dirty="0">
              <a:latin typeface="+mj-lt"/>
            </a:endParaRPr>
          </a:p>
          <a:p>
            <a:pPr algn="just"/>
            <a:r>
              <a:rPr lang="nl-NL" sz="2000" dirty="0">
                <a:latin typeface="+mj-lt"/>
              </a:rPr>
              <a:t>Dự toán thu giai đoạn 2023-2025 là 18.284 tỷ đồng, trong đó: năm 2023 là 5.800 tỷ đồng, năm 2024 là 6.090 tỷ đồng; năm 2025 là 6.394 tỷ đồng.</a:t>
            </a:r>
            <a:endParaRPr lang="en-US" sz="2000" dirty="0">
              <a:latin typeface="+mj-lt"/>
            </a:endParaRPr>
          </a:p>
          <a:p>
            <a:pPr marL="457200" indent="-457200" algn="just">
              <a:buAutoNum type="alphaLcParenR"/>
            </a:pPr>
            <a:endParaRPr lang="nl-NL" sz="2000" dirty="0" smtClean="0">
              <a:solidFill>
                <a:srgbClr val="00B0F0"/>
              </a:solidFill>
              <a:latin typeface="+mj-lt"/>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57290" y="857232"/>
            <a:ext cx="6500858" cy="4370427"/>
          </a:xfrm>
        </p:spPr>
        <p:txBody>
          <a:bodyPr/>
          <a:lstStyle/>
          <a:p>
            <a:pPr algn="just"/>
            <a:r>
              <a:rPr lang="vi-VN" dirty="0" smtClean="0">
                <a:latin typeface="Times New Roman" panose="02020603050405020304" pitchFamily="18" charset="0"/>
                <a:cs typeface="Times New Roman" panose="02020603050405020304" pitchFamily="18" charset="0"/>
              </a:rPr>
              <a:t> (tt) </a:t>
            </a:r>
          </a:p>
          <a:p>
            <a:pPr algn="just"/>
            <a:r>
              <a:rPr lang="en-US" dirty="0" smtClean="0">
                <a:latin typeface="Times New Roman" panose="02020603050405020304" pitchFamily="18" charset="0"/>
                <a:cs typeface="Times New Roman" panose="02020603050405020304" pitchFamily="18" charset="0"/>
              </a:rPr>
              <a:t>2.</a:t>
            </a:r>
            <a:r>
              <a:rPr lang="vi-VN" dirty="0" smtClean="0">
                <a:latin typeface="Times New Roman" panose="02020603050405020304" pitchFamily="18" charset="0"/>
                <a:cs typeface="Times New Roman" panose="02020603050405020304" pitchFamily="18" charset="0"/>
              </a:rPr>
              <a:t> </a:t>
            </a:r>
            <a:r>
              <a:rPr lang="nl-NL" sz="2400" dirty="0"/>
              <a:t>Tổng thu cân đối NSĐP giai đoạn 2023-2025 là 102.975 tỷ đồng, trong đó: năm 2023 là 32.574 tỷ đồng, năm 2024 là 33.553 tỷ đồng, năm 2025 là 36.848 tỷ đồng.</a:t>
            </a:r>
            <a:endParaRPr lang="en-US" sz="2400" dirty="0"/>
          </a:p>
          <a:p>
            <a:pPr algn="just"/>
            <a:r>
              <a:rPr lang="nl-NL" sz="2400" dirty="0" smtClean="0"/>
              <a:t>3. Tổng </a:t>
            </a:r>
            <a:r>
              <a:rPr lang="nl-NL" sz="2400" dirty="0"/>
              <a:t>chi NSĐP giai đoạn 2023-2025: 104.504 tỷ đồng, trong đó năm 2023 là 33.064 tỷ đồng, năm 2024 là 34.348 tỷ đồng, năm 2025 là 37.092 tỷ đồng.</a:t>
            </a:r>
            <a:endParaRPr lang="en-US" sz="2400" dirty="0"/>
          </a:p>
          <a:p>
            <a:pPr algn="just"/>
            <a:r>
              <a:rPr lang="en-US" sz="2400" dirty="0" smtClean="0"/>
              <a:t>4. </a:t>
            </a:r>
            <a:r>
              <a:rPr lang="pl-PL" sz="2400" dirty="0" smtClean="0"/>
              <a:t>Bội </a:t>
            </a:r>
            <a:r>
              <a:rPr lang="pl-PL" sz="2400" dirty="0"/>
              <a:t>chi ngân sách địa phương </a:t>
            </a:r>
            <a:r>
              <a:rPr lang="nl-NL" sz="2400" dirty="0"/>
              <a:t>giai đoạn 2023-2025:</a:t>
            </a:r>
            <a:r>
              <a:rPr lang="pl-PL" sz="2400" dirty="0"/>
              <a:t> 1.529 tỷ đồng, trong đó: Năm 2023 là 490 tỷ đồng, năm 2024 là 795 tỷ đồng, năm 2025 là 244 tỷ đồng. </a:t>
            </a:r>
            <a:endParaRPr lang="en-US" sz="2400" dirty="0"/>
          </a:p>
        </p:txBody>
      </p:sp>
      <p:sp>
        <p:nvSpPr>
          <p:cNvPr id="4" name="object 3"/>
          <p:cNvSpPr/>
          <p:nvPr/>
        </p:nvSpPr>
        <p:spPr>
          <a:xfrm>
            <a:off x="755576" y="-5950"/>
            <a:ext cx="7286676" cy="6143667"/>
          </a:xfrm>
          <a:custGeom>
            <a:avLst/>
            <a:gdLst/>
            <a:ahLst/>
            <a:cxnLst/>
            <a:rect l="l" t="t" r="r" b="b"/>
            <a:pathLst>
              <a:path w="8229600" h="5867400">
                <a:moveTo>
                  <a:pt x="0" y="977900"/>
                </a:moveTo>
                <a:lnTo>
                  <a:pt x="1196" y="929088"/>
                </a:lnTo>
                <a:lnTo>
                  <a:pt x="4749" y="880896"/>
                </a:lnTo>
                <a:lnTo>
                  <a:pt x="10603" y="833381"/>
                </a:lnTo>
                <a:lnTo>
                  <a:pt x="18700" y="786597"/>
                </a:lnTo>
                <a:lnTo>
                  <a:pt x="28986" y="740602"/>
                </a:lnTo>
                <a:lnTo>
                  <a:pt x="41404" y="695450"/>
                </a:lnTo>
                <a:lnTo>
                  <a:pt x="55898" y="651199"/>
                </a:lnTo>
                <a:lnTo>
                  <a:pt x="72412" y="607903"/>
                </a:lnTo>
                <a:lnTo>
                  <a:pt x="90890" y="565619"/>
                </a:lnTo>
                <a:lnTo>
                  <a:pt x="111276" y="524403"/>
                </a:lnTo>
                <a:lnTo>
                  <a:pt x="133514" y="484312"/>
                </a:lnTo>
                <a:lnTo>
                  <a:pt x="157548" y="445400"/>
                </a:lnTo>
                <a:lnTo>
                  <a:pt x="183322" y="407724"/>
                </a:lnTo>
                <a:lnTo>
                  <a:pt x="210780" y="371340"/>
                </a:lnTo>
                <a:lnTo>
                  <a:pt x="239866" y="336304"/>
                </a:lnTo>
                <a:lnTo>
                  <a:pt x="270523" y="302672"/>
                </a:lnTo>
                <a:lnTo>
                  <a:pt x="302697" y="270500"/>
                </a:lnTo>
                <a:lnTo>
                  <a:pt x="336330" y="239844"/>
                </a:lnTo>
                <a:lnTo>
                  <a:pt x="371367" y="210760"/>
                </a:lnTo>
                <a:lnTo>
                  <a:pt x="407752" y="183304"/>
                </a:lnTo>
                <a:lnTo>
                  <a:pt x="445428" y="157532"/>
                </a:lnTo>
                <a:lnTo>
                  <a:pt x="484340" y="133500"/>
                </a:lnTo>
                <a:lnTo>
                  <a:pt x="524431" y="111264"/>
                </a:lnTo>
                <a:lnTo>
                  <a:pt x="565647" y="90880"/>
                </a:lnTo>
                <a:lnTo>
                  <a:pt x="607929" y="72403"/>
                </a:lnTo>
                <a:lnTo>
                  <a:pt x="651224" y="55891"/>
                </a:lnTo>
                <a:lnTo>
                  <a:pt x="695473" y="41399"/>
                </a:lnTo>
                <a:lnTo>
                  <a:pt x="740623" y="28982"/>
                </a:lnTo>
                <a:lnTo>
                  <a:pt x="786615" y="18698"/>
                </a:lnTo>
                <a:lnTo>
                  <a:pt x="833395" y="10601"/>
                </a:lnTo>
                <a:lnTo>
                  <a:pt x="880907" y="4749"/>
                </a:lnTo>
                <a:lnTo>
                  <a:pt x="929093" y="1196"/>
                </a:lnTo>
                <a:lnTo>
                  <a:pt x="977900" y="0"/>
                </a:lnTo>
                <a:lnTo>
                  <a:pt x="7251700" y="0"/>
                </a:lnTo>
                <a:lnTo>
                  <a:pt x="7300511" y="1196"/>
                </a:lnTo>
                <a:lnTo>
                  <a:pt x="7348703" y="4749"/>
                </a:lnTo>
                <a:lnTo>
                  <a:pt x="7396218" y="10601"/>
                </a:lnTo>
                <a:lnTo>
                  <a:pt x="7443002" y="18698"/>
                </a:lnTo>
                <a:lnTo>
                  <a:pt x="7488997" y="28982"/>
                </a:lnTo>
                <a:lnTo>
                  <a:pt x="7534149" y="41399"/>
                </a:lnTo>
                <a:lnTo>
                  <a:pt x="7578400" y="55891"/>
                </a:lnTo>
                <a:lnTo>
                  <a:pt x="7621696" y="72403"/>
                </a:lnTo>
                <a:lnTo>
                  <a:pt x="7663980" y="90880"/>
                </a:lnTo>
                <a:lnTo>
                  <a:pt x="7705196" y="111264"/>
                </a:lnTo>
                <a:lnTo>
                  <a:pt x="7745287" y="133500"/>
                </a:lnTo>
                <a:lnTo>
                  <a:pt x="7784199" y="157532"/>
                </a:lnTo>
                <a:lnTo>
                  <a:pt x="7821875" y="183304"/>
                </a:lnTo>
                <a:lnTo>
                  <a:pt x="7858259" y="210760"/>
                </a:lnTo>
                <a:lnTo>
                  <a:pt x="7893295" y="239844"/>
                </a:lnTo>
                <a:lnTo>
                  <a:pt x="7926927" y="270500"/>
                </a:lnTo>
                <a:lnTo>
                  <a:pt x="7959099" y="302672"/>
                </a:lnTo>
                <a:lnTo>
                  <a:pt x="7989755" y="336304"/>
                </a:lnTo>
                <a:lnTo>
                  <a:pt x="8018839" y="371340"/>
                </a:lnTo>
                <a:lnTo>
                  <a:pt x="8046295" y="407724"/>
                </a:lnTo>
                <a:lnTo>
                  <a:pt x="8072067" y="445400"/>
                </a:lnTo>
                <a:lnTo>
                  <a:pt x="8096099" y="484312"/>
                </a:lnTo>
                <a:lnTo>
                  <a:pt x="8118335" y="524403"/>
                </a:lnTo>
                <a:lnTo>
                  <a:pt x="8138719" y="565619"/>
                </a:lnTo>
                <a:lnTo>
                  <a:pt x="8157196" y="607903"/>
                </a:lnTo>
                <a:lnTo>
                  <a:pt x="8173708" y="651199"/>
                </a:lnTo>
                <a:lnTo>
                  <a:pt x="8188200" y="695450"/>
                </a:lnTo>
                <a:lnTo>
                  <a:pt x="8200617" y="740602"/>
                </a:lnTo>
                <a:lnTo>
                  <a:pt x="8210901" y="786597"/>
                </a:lnTo>
                <a:lnTo>
                  <a:pt x="8218998" y="833381"/>
                </a:lnTo>
                <a:lnTo>
                  <a:pt x="8224850" y="880896"/>
                </a:lnTo>
                <a:lnTo>
                  <a:pt x="8228403" y="929088"/>
                </a:lnTo>
                <a:lnTo>
                  <a:pt x="8229600" y="977900"/>
                </a:lnTo>
                <a:lnTo>
                  <a:pt x="8229600" y="4889500"/>
                </a:lnTo>
                <a:lnTo>
                  <a:pt x="8228403" y="4938306"/>
                </a:lnTo>
                <a:lnTo>
                  <a:pt x="8224850" y="4986492"/>
                </a:lnTo>
                <a:lnTo>
                  <a:pt x="8218998" y="5034004"/>
                </a:lnTo>
                <a:lnTo>
                  <a:pt x="8210901" y="5080784"/>
                </a:lnTo>
                <a:lnTo>
                  <a:pt x="8200617" y="5126776"/>
                </a:lnTo>
                <a:lnTo>
                  <a:pt x="8188200" y="5171926"/>
                </a:lnTo>
                <a:lnTo>
                  <a:pt x="8173708" y="5216175"/>
                </a:lnTo>
                <a:lnTo>
                  <a:pt x="8157196" y="5259470"/>
                </a:lnTo>
                <a:lnTo>
                  <a:pt x="8138719" y="5301752"/>
                </a:lnTo>
                <a:lnTo>
                  <a:pt x="8118335" y="5342968"/>
                </a:lnTo>
                <a:lnTo>
                  <a:pt x="8096099" y="5383059"/>
                </a:lnTo>
                <a:lnTo>
                  <a:pt x="8072067" y="5421971"/>
                </a:lnTo>
                <a:lnTo>
                  <a:pt x="8046295" y="5459647"/>
                </a:lnTo>
                <a:lnTo>
                  <a:pt x="8018839" y="5496032"/>
                </a:lnTo>
                <a:lnTo>
                  <a:pt x="7989755" y="5531069"/>
                </a:lnTo>
                <a:lnTo>
                  <a:pt x="7959099" y="5564702"/>
                </a:lnTo>
                <a:lnTo>
                  <a:pt x="7926927" y="5596876"/>
                </a:lnTo>
                <a:lnTo>
                  <a:pt x="7893295" y="5627533"/>
                </a:lnTo>
                <a:lnTo>
                  <a:pt x="7858259" y="5656619"/>
                </a:lnTo>
                <a:lnTo>
                  <a:pt x="7821875" y="5684077"/>
                </a:lnTo>
                <a:lnTo>
                  <a:pt x="7784199" y="5709851"/>
                </a:lnTo>
                <a:lnTo>
                  <a:pt x="7745287" y="5733885"/>
                </a:lnTo>
                <a:lnTo>
                  <a:pt x="7705196" y="5756123"/>
                </a:lnTo>
                <a:lnTo>
                  <a:pt x="7663980" y="5776509"/>
                </a:lnTo>
                <a:lnTo>
                  <a:pt x="7621696" y="5794987"/>
                </a:lnTo>
                <a:lnTo>
                  <a:pt x="7578400" y="5811501"/>
                </a:lnTo>
                <a:lnTo>
                  <a:pt x="7534149" y="5825995"/>
                </a:lnTo>
                <a:lnTo>
                  <a:pt x="7488997" y="5838413"/>
                </a:lnTo>
                <a:lnTo>
                  <a:pt x="7443002" y="5848699"/>
                </a:lnTo>
                <a:lnTo>
                  <a:pt x="7396218" y="5856796"/>
                </a:lnTo>
                <a:lnTo>
                  <a:pt x="7348703" y="5862650"/>
                </a:lnTo>
                <a:lnTo>
                  <a:pt x="7300511" y="5866203"/>
                </a:lnTo>
                <a:lnTo>
                  <a:pt x="7251700" y="5867400"/>
                </a:lnTo>
                <a:lnTo>
                  <a:pt x="977900" y="5867400"/>
                </a:lnTo>
                <a:lnTo>
                  <a:pt x="929093" y="5866203"/>
                </a:lnTo>
                <a:lnTo>
                  <a:pt x="880907" y="5862650"/>
                </a:lnTo>
                <a:lnTo>
                  <a:pt x="833395" y="5856796"/>
                </a:lnTo>
                <a:lnTo>
                  <a:pt x="786615" y="5848699"/>
                </a:lnTo>
                <a:lnTo>
                  <a:pt x="740623" y="5838413"/>
                </a:lnTo>
                <a:lnTo>
                  <a:pt x="695473" y="5825995"/>
                </a:lnTo>
                <a:lnTo>
                  <a:pt x="651224" y="5811501"/>
                </a:lnTo>
                <a:lnTo>
                  <a:pt x="607929" y="5794987"/>
                </a:lnTo>
                <a:lnTo>
                  <a:pt x="565647" y="5776509"/>
                </a:lnTo>
                <a:lnTo>
                  <a:pt x="524431" y="5756123"/>
                </a:lnTo>
                <a:lnTo>
                  <a:pt x="484340" y="5733885"/>
                </a:lnTo>
                <a:lnTo>
                  <a:pt x="445428" y="5709851"/>
                </a:lnTo>
                <a:lnTo>
                  <a:pt x="407752" y="5684077"/>
                </a:lnTo>
                <a:lnTo>
                  <a:pt x="371367" y="5656619"/>
                </a:lnTo>
                <a:lnTo>
                  <a:pt x="336330" y="5627533"/>
                </a:lnTo>
                <a:lnTo>
                  <a:pt x="302697" y="5596876"/>
                </a:lnTo>
                <a:lnTo>
                  <a:pt x="270523" y="5564702"/>
                </a:lnTo>
                <a:lnTo>
                  <a:pt x="239866" y="5531069"/>
                </a:lnTo>
                <a:lnTo>
                  <a:pt x="210780" y="5496032"/>
                </a:lnTo>
                <a:lnTo>
                  <a:pt x="183322" y="5459647"/>
                </a:lnTo>
                <a:lnTo>
                  <a:pt x="157548" y="5421971"/>
                </a:lnTo>
                <a:lnTo>
                  <a:pt x="133514" y="5383059"/>
                </a:lnTo>
                <a:lnTo>
                  <a:pt x="111276" y="5342968"/>
                </a:lnTo>
                <a:lnTo>
                  <a:pt x="90890" y="5301752"/>
                </a:lnTo>
                <a:lnTo>
                  <a:pt x="72412" y="5259470"/>
                </a:lnTo>
                <a:lnTo>
                  <a:pt x="55898" y="5216175"/>
                </a:lnTo>
                <a:lnTo>
                  <a:pt x="41404" y="5171926"/>
                </a:lnTo>
                <a:lnTo>
                  <a:pt x="28986" y="5126776"/>
                </a:lnTo>
                <a:lnTo>
                  <a:pt x="18700" y="5080784"/>
                </a:lnTo>
                <a:lnTo>
                  <a:pt x="10603" y="5034004"/>
                </a:lnTo>
                <a:lnTo>
                  <a:pt x="4749" y="4986492"/>
                </a:lnTo>
                <a:lnTo>
                  <a:pt x="1196" y="4938306"/>
                </a:lnTo>
                <a:lnTo>
                  <a:pt x="0" y="4889500"/>
                </a:lnTo>
                <a:lnTo>
                  <a:pt x="0" y="977900"/>
                </a:lnTo>
                <a:close/>
              </a:path>
            </a:pathLst>
          </a:custGeom>
          <a:ln w="25908">
            <a:solidFill>
              <a:srgbClr val="4F81BC"/>
            </a:solidFill>
          </a:ln>
        </p:spPr>
        <p:txBody>
          <a:bodyPr wrap="square" lIns="0" tIns="0" rIns="0" bIns="0" rtlCol="0"/>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79829" y="464565"/>
            <a:ext cx="5784215" cy="391160"/>
          </a:xfrm>
          <a:prstGeom prst="rect">
            <a:avLst/>
          </a:prstGeom>
        </p:spPr>
        <p:txBody>
          <a:bodyPr vert="horz" wrap="square" lIns="0" tIns="12700" rIns="0" bIns="0" rtlCol="0">
            <a:spAutoFit/>
          </a:bodyPr>
          <a:lstStyle/>
          <a:p>
            <a:pPr marL="12700">
              <a:lnSpc>
                <a:spcPct val="100000"/>
              </a:lnSpc>
              <a:spcBef>
                <a:spcPts val="100"/>
              </a:spcBef>
            </a:pPr>
            <a:r>
              <a:rPr sz="2400" spc="-5" dirty="0">
                <a:solidFill>
                  <a:srgbClr val="000000"/>
                </a:solidFill>
                <a:latin typeface="Times New Roman"/>
                <a:cs typeface="Times New Roman"/>
              </a:rPr>
              <a:t>Tình hình </a:t>
            </a:r>
            <a:r>
              <a:rPr sz="2400" dirty="0">
                <a:solidFill>
                  <a:srgbClr val="000000"/>
                </a:solidFill>
                <a:latin typeface="Times New Roman"/>
                <a:cs typeface="Times New Roman"/>
              </a:rPr>
              <a:t>vay và trả </a:t>
            </a:r>
            <a:r>
              <a:rPr sz="2400" spc="-5" dirty="0">
                <a:solidFill>
                  <a:srgbClr val="000000"/>
                </a:solidFill>
                <a:latin typeface="Times New Roman"/>
                <a:cs typeface="Times New Roman"/>
              </a:rPr>
              <a:t>nợ </a:t>
            </a:r>
            <a:r>
              <a:rPr sz="2400" dirty="0">
                <a:solidFill>
                  <a:srgbClr val="000000"/>
                </a:solidFill>
                <a:latin typeface="Times New Roman"/>
                <a:cs typeface="Times New Roman"/>
              </a:rPr>
              <a:t>giai </a:t>
            </a:r>
            <a:r>
              <a:rPr sz="2400" spc="-5" dirty="0" err="1">
                <a:solidFill>
                  <a:srgbClr val="000000"/>
                </a:solidFill>
                <a:latin typeface="Times New Roman"/>
                <a:cs typeface="Times New Roman"/>
              </a:rPr>
              <a:t>đoạn</a:t>
            </a:r>
            <a:r>
              <a:rPr sz="2400" spc="-30" dirty="0">
                <a:solidFill>
                  <a:srgbClr val="000000"/>
                </a:solidFill>
                <a:latin typeface="Times New Roman"/>
                <a:cs typeface="Times New Roman"/>
              </a:rPr>
              <a:t> </a:t>
            </a:r>
            <a:r>
              <a:rPr sz="2400" dirty="0" smtClean="0">
                <a:solidFill>
                  <a:srgbClr val="000000"/>
                </a:solidFill>
                <a:latin typeface="Times New Roman"/>
                <a:cs typeface="Times New Roman"/>
              </a:rPr>
              <a:t>20</a:t>
            </a:r>
            <a:r>
              <a:rPr lang="en-US" sz="2400" dirty="0" smtClean="0">
                <a:solidFill>
                  <a:srgbClr val="000000"/>
                </a:solidFill>
                <a:latin typeface="Times New Roman"/>
                <a:cs typeface="Times New Roman"/>
              </a:rPr>
              <a:t>2</a:t>
            </a:r>
            <a:r>
              <a:rPr lang="en-US" sz="2400" dirty="0">
                <a:solidFill>
                  <a:srgbClr val="000000"/>
                </a:solidFill>
                <a:latin typeface="Times New Roman"/>
                <a:cs typeface="Times New Roman"/>
              </a:rPr>
              <a:t>3</a:t>
            </a:r>
            <a:r>
              <a:rPr sz="2400" dirty="0" smtClean="0">
                <a:solidFill>
                  <a:srgbClr val="000000"/>
                </a:solidFill>
                <a:latin typeface="Times New Roman"/>
                <a:cs typeface="Times New Roman"/>
              </a:rPr>
              <a:t>-202</a:t>
            </a:r>
            <a:r>
              <a:rPr lang="en-US" sz="2400" dirty="0" smtClean="0">
                <a:solidFill>
                  <a:srgbClr val="000000"/>
                </a:solidFill>
                <a:latin typeface="Times New Roman"/>
                <a:cs typeface="Times New Roman"/>
              </a:rPr>
              <a:t>5</a:t>
            </a:r>
            <a:endParaRPr sz="2400" dirty="0">
              <a:latin typeface="Times New Roman"/>
              <a:cs typeface="Times New Roman"/>
            </a:endParaRPr>
          </a:p>
        </p:txBody>
      </p:sp>
      <p:sp>
        <p:nvSpPr>
          <p:cNvPr id="3" name="object 3"/>
          <p:cNvSpPr/>
          <p:nvPr/>
        </p:nvSpPr>
        <p:spPr>
          <a:xfrm>
            <a:off x="457136" y="980728"/>
            <a:ext cx="8229600" cy="4356941"/>
          </a:xfrm>
          <a:custGeom>
            <a:avLst/>
            <a:gdLst/>
            <a:ahLst/>
            <a:cxnLst/>
            <a:rect l="l" t="t" r="r" b="b"/>
            <a:pathLst>
              <a:path w="8229600" h="4983480">
                <a:moveTo>
                  <a:pt x="0" y="830579"/>
                </a:moveTo>
                <a:lnTo>
                  <a:pt x="1409" y="781776"/>
                </a:lnTo>
                <a:lnTo>
                  <a:pt x="5587" y="733715"/>
                </a:lnTo>
                <a:lnTo>
                  <a:pt x="12456" y="686475"/>
                </a:lnTo>
                <a:lnTo>
                  <a:pt x="21936" y="640133"/>
                </a:lnTo>
                <a:lnTo>
                  <a:pt x="33951" y="594767"/>
                </a:lnTo>
                <a:lnTo>
                  <a:pt x="48422" y="550456"/>
                </a:lnTo>
                <a:lnTo>
                  <a:pt x="65271" y="507277"/>
                </a:lnTo>
                <a:lnTo>
                  <a:pt x="84422" y="465308"/>
                </a:lnTo>
                <a:lnTo>
                  <a:pt x="105794" y="424627"/>
                </a:lnTo>
                <a:lnTo>
                  <a:pt x="129312" y="385312"/>
                </a:lnTo>
                <a:lnTo>
                  <a:pt x="154897" y="347441"/>
                </a:lnTo>
                <a:lnTo>
                  <a:pt x="182470" y="311091"/>
                </a:lnTo>
                <a:lnTo>
                  <a:pt x="211955" y="276341"/>
                </a:lnTo>
                <a:lnTo>
                  <a:pt x="243273" y="243268"/>
                </a:lnTo>
                <a:lnTo>
                  <a:pt x="276346" y="211951"/>
                </a:lnTo>
                <a:lnTo>
                  <a:pt x="311096" y="182466"/>
                </a:lnTo>
                <a:lnTo>
                  <a:pt x="347446" y="154893"/>
                </a:lnTo>
                <a:lnTo>
                  <a:pt x="385318" y="129309"/>
                </a:lnTo>
                <a:lnTo>
                  <a:pt x="424633" y="105792"/>
                </a:lnTo>
                <a:lnTo>
                  <a:pt x="465314" y="84419"/>
                </a:lnTo>
                <a:lnTo>
                  <a:pt x="507283" y="65270"/>
                </a:lnTo>
                <a:lnTo>
                  <a:pt x="550461" y="48420"/>
                </a:lnTo>
                <a:lnTo>
                  <a:pt x="594772" y="33950"/>
                </a:lnTo>
                <a:lnTo>
                  <a:pt x="640137" y="21935"/>
                </a:lnTo>
                <a:lnTo>
                  <a:pt x="686478" y="12455"/>
                </a:lnTo>
                <a:lnTo>
                  <a:pt x="733717" y="5587"/>
                </a:lnTo>
                <a:lnTo>
                  <a:pt x="781777" y="1409"/>
                </a:lnTo>
                <a:lnTo>
                  <a:pt x="830579" y="0"/>
                </a:lnTo>
                <a:lnTo>
                  <a:pt x="7399019" y="0"/>
                </a:lnTo>
                <a:lnTo>
                  <a:pt x="7447823" y="1409"/>
                </a:lnTo>
                <a:lnTo>
                  <a:pt x="7495884" y="5587"/>
                </a:lnTo>
                <a:lnTo>
                  <a:pt x="7543124" y="12455"/>
                </a:lnTo>
                <a:lnTo>
                  <a:pt x="7589466" y="21935"/>
                </a:lnTo>
                <a:lnTo>
                  <a:pt x="7634832" y="33950"/>
                </a:lnTo>
                <a:lnTo>
                  <a:pt x="7679143" y="48420"/>
                </a:lnTo>
                <a:lnTo>
                  <a:pt x="7722322" y="65270"/>
                </a:lnTo>
                <a:lnTo>
                  <a:pt x="7764291" y="84419"/>
                </a:lnTo>
                <a:lnTo>
                  <a:pt x="7804972" y="105792"/>
                </a:lnTo>
                <a:lnTo>
                  <a:pt x="7844287" y="129309"/>
                </a:lnTo>
                <a:lnTo>
                  <a:pt x="7882158" y="154893"/>
                </a:lnTo>
                <a:lnTo>
                  <a:pt x="7918508" y="182466"/>
                </a:lnTo>
                <a:lnTo>
                  <a:pt x="7953258" y="211951"/>
                </a:lnTo>
                <a:lnTo>
                  <a:pt x="7986331" y="243268"/>
                </a:lnTo>
                <a:lnTo>
                  <a:pt x="8017648" y="276341"/>
                </a:lnTo>
                <a:lnTo>
                  <a:pt x="8047133" y="311091"/>
                </a:lnTo>
                <a:lnTo>
                  <a:pt x="8074706" y="347441"/>
                </a:lnTo>
                <a:lnTo>
                  <a:pt x="8100290" y="385312"/>
                </a:lnTo>
                <a:lnTo>
                  <a:pt x="8123807" y="424627"/>
                </a:lnTo>
                <a:lnTo>
                  <a:pt x="8145180" y="465308"/>
                </a:lnTo>
                <a:lnTo>
                  <a:pt x="8164329" y="507277"/>
                </a:lnTo>
                <a:lnTo>
                  <a:pt x="8181179" y="550456"/>
                </a:lnTo>
                <a:lnTo>
                  <a:pt x="8195649" y="594767"/>
                </a:lnTo>
                <a:lnTo>
                  <a:pt x="8207664" y="640133"/>
                </a:lnTo>
                <a:lnTo>
                  <a:pt x="8217144" y="686475"/>
                </a:lnTo>
                <a:lnTo>
                  <a:pt x="8224012" y="733715"/>
                </a:lnTo>
                <a:lnTo>
                  <a:pt x="8228190" y="781776"/>
                </a:lnTo>
                <a:lnTo>
                  <a:pt x="8229600" y="830579"/>
                </a:lnTo>
                <a:lnTo>
                  <a:pt x="8229600" y="4152900"/>
                </a:lnTo>
                <a:lnTo>
                  <a:pt x="8228190" y="4201702"/>
                </a:lnTo>
                <a:lnTo>
                  <a:pt x="8224012" y="4249762"/>
                </a:lnTo>
                <a:lnTo>
                  <a:pt x="8217144" y="4297001"/>
                </a:lnTo>
                <a:lnTo>
                  <a:pt x="8207664" y="4343342"/>
                </a:lnTo>
                <a:lnTo>
                  <a:pt x="8195649" y="4388707"/>
                </a:lnTo>
                <a:lnTo>
                  <a:pt x="8181179" y="4433018"/>
                </a:lnTo>
                <a:lnTo>
                  <a:pt x="8164329" y="4476196"/>
                </a:lnTo>
                <a:lnTo>
                  <a:pt x="8145180" y="4518165"/>
                </a:lnTo>
                <a:lnTo>
                  <a:pt x="8123807" y="4558846"/>
                </a:lnTo>
                <a:lnTo>
                  <a:pt x="8100290" y="4598161"/>
                </a:lnTo>
                <a:lnTo>
                  <a:pt x="8074706" y="4636033"/>
                </a:lnTo>
                <a:lnTo>
                  <a:pt x="8047133" y="4672383"/>
                </a:lnTo>
                <a:lnTo>
                  <a:pt x="8017648" y="4707133"/>
                </a:lnTo>
                <a:lnTo>
                  <a:pt x="7986331" y="4740206"/>
                </a:lnTo>
                <a:lnTo>
                  <a:pt x="7953258" y="4771524"/>
                </a:lnTo>
                <a:lnTo>
                  <a:pt x="7918508" y="4801009"/>
                </a:lnTo>
                <a:lnTo>
                  <a:pt x="7882158" y="4828582"/>
                </a:lnTo>
                <a:lnTo>
                  <a:pt x="7844287" y="4854167"/>
                </a:lnTo>
                <a:lnTo>
                  <a:pt x="7804972" y="4877685"/>
                </a:lnTo>
                <a:lnTo>
                  <a:pt x="7764291" y="4899057"/>
                </a:lnTo>
                <a:lnTo>
                  <a:pt x="7722322" y="4918208"/>
                </a:lnTo>
                <a:lnTo>
                  <a:pt x="7679143" y="4935057"/>
                </a:lnTo>
                <a:lnTo>
                  <a:pt x="7634832" y="4949528"/>
                </a:lnTo>
                <a:lnTo>
                  <a:pt x="7589466" y="4961543"/>
                </a:lnTo>
                <a:lnTo>
                  <a:pt x="7543124" y="4971023"/>
                </a:lnTo>
                <a:lnTo>
                  <a:pt x="7495884" y="4977892"/>
                </a:lnTo>
                <a:lnTo>
                  <a:pt x="7447823" y="4982070"/>
                </a:lnTo>
                <a:lnTo>
                  <a:pt x="7399019" y="4983480"/>
                </a:lnTo>
                <a:lnTo>
                  <a:pt x="830579" y="4983480"/>
                </a:lnTo>
                <a:lnTo>
                  <a:pt x="781777" y="4982070"/>
                </a:lnTo>
                <a:lnTo>
                  <a:pt x="733717" y="4977892"/>
                </a:lnTo>
                <a:lnTo>
                  <a:pt x="686478" y="4971023"/>
                </a:lnTo>
                <a:lnTo>
                  <a:pt x="640137" y="4961543"/>
                </a:lnTo>
                <a:lnTo>
                  <a:pt x="594772" y="4949528"/>
                </a:lnTo>
                <a:lnTo>
                  <a:pt x="550461" y="4935057"/>
                </a:lnTo>
                <a:lnTo>
                  <a:pt x="507283" y="4918208"/>
                </a:lnTo>
                <a:lnTo>
                  <a:pt x="465314" y="4899057"/>
                </a:lnTo>
                <a:lnTo>
                  <a:pt x="424633" y="4877685"/>
                </a:lnTo>
                <a:lnTo>
                  <a:pt x="385318" y="4854167"/>
                </a:lnTo>
                <a:lnTo>
                  <a:pt x="347446" y="4828582"/>
                </a:lnTo>
                <a:lnTo>
                  <a:pt x="311096" y="4801009"/>
                </a:lnTo>
                <a:lnTo>
                  <a:pt x="276346" y="4771524"/>
                </a:lnTo>
                <a:lnTo>
                  <a:pt x="243273" y="4740206"/>
                </a:lnTo>
                <a:lnTo>
                  <a:pt x="211955" y="4707133"/>
                </a:lnTo>
                <a:lnTo>
                  <a:pt x="182470" y="4672383"/>
                </a:lnTo>
                <a:lnTo>
                  <a:pt x="154897" y="4636033"/>
                </a:lnTo>
                <a:lnTo>
                  <a:pt x="129312" y="4598161"/>
                </a:lnTo>
                <a:lnTo>
                  <a:pt x="105794" y="4558846"/>
                </a:lnTo>
                <a:lnTo>
                  <a:pt x="84422" y="4518165"/>
                </a:lnTo>
                <a:lnTo>
                  <a:pt x="65271" y="4476196"/>
                </a:lnTo>
                <a:lnTo>
                  <a:pt x="48422" y="4433018"/>
                </a:lnTo>
                <a:lnTo>
                  <a:pt x="33951" y="4388707"/>
                </a:lnTo>
                <a:lnTo>
                  <a:pt x="21936" y="4343342"/>
                </a:lnTo>
                <a:lnTo>
                  <a:pt x="12456" y="4297001"/>
                </a:lnTo>
                <a:lnTo>
                  <a:pt x="5587" y="4249762"/>
                </a:lnTo>
                <a:lnTo>
                  <a:pt x="1409" y="4201702"/>
                </a:lnTo>
                <a:lnTo>
                  <a:pt x="0" y="4152900"/>
                </a:lnTo>
                <a:lnTo>
                  <a:pt x="0" y="830579"/>
                </a:lnTo>
                <a:close/>
              </a:path>
            </a:pathLst>
          </a:custGeom>
          <a:ln w="25908">
            <a:solidFill>
              <a:srgbClr val="C0504D"/>
            </a:solidFill>
          </a:ln>
        </p:spPr>
        <p:txBody>
          <a:bodyPr wrap="square" lIns="0" tIns="0" rIns="0" bIns="0" rtlCol="0"/>
          <a:lstStyle/>
          <a:p>
            <a:endParaRPr/>
          </a:p>
        </p:txBody>
      </p:sp>
      <p:sp>
        <p:nvSpPr>
          <p:cNvPr id="4" name="object 4"/>
          <p:cNvSpPr txBox="1"/>
          <p:nvPr/>
        </p:nvSpPr>
        <p:spPr>
          <a:xfrm>
            <a:off x="1122375" y="1475629"/>
            <a:ext cx="7244715" cy="2261517"/>
          </a:xfrm>
          <a:prstGeom prst="rect">
            <a:avLst/>
          </a:prstGeom>
        </p:spPr>
        <p:txBody>
          <a:bodyPr vert="horz" wrap="square" lIns="0" tIns="45085" rIns="0" bIns="0" rtlCol="0">
            <a:spAutoFit/>
          </a:bodyPr>
          <a:lstStyle/>
          <a:p>
            <a:pPr marL="12700">
              <a:lnSpc>
                <a:spcPct val="100000"/>
              </a:lnSpc>
              <a:spcBef>
                <a:spcPts val="355"/>
              </a:spcBef>
              <a:buSzPct val="126315"/>
              <a:buChar char="*"/>
              <a:tabLst>
                <a:tab pos="258445" algn="l"/>
              </a:tabLst>
            </a:pPr>
            <a:r>
              <a:rPr lang="en-US" sz="2400" spc="-10" dirty="0" smtClean="0">
                <a:latin typeface="Times New Roman"/>
                <a:cs typeface="Times New Roman"/>
              </a:rPr>
              <a:t> </a:t>
            </a:r>
            <a:r>
              <a:rPr sz="2400" spc="-10" dirty="0" err="1" smtClean="0">
                <a:latin typeface="Times New Roman"/>
                <a:cs typeface="Times New Roman"/>
              </a:rPr>
              <a:t>Dự</a:t>
            </a:r>
            <a:r>
              <a:rPr sz="2400" spc="-10" dirty="0" smtClean="0">
                <a:latin typeface="Times New Roman"/>
                <a:cs typeface="Times New Roman"/>
              </a:rPr>
              <a:t> </a:t>
            </a:r>
            <a:r>
              <a:rPr sz="2400" spc="-5" dirty="0">
                <a:latin typeface="Times New Roman"/>
                <a:cs typeface="Times New Roman"/>
              </a:rPr>
              <a:t>kiến </a:t>
            </a:r>
            <a:r>
              <a:rPr sz="2400" spc="-10" dirty="0">
                <a:latin typeface="Times New Roman"/>
                <a:cs typeface="Times New Roman"/>
              </a:rPr>
              <a:t>vay </a:t>
            </a:r>
            <a:r>
              <a:rPr sz="2400" spc="-5" dirty="0">
                <a:latin typeface="Times New Roman"/>
                <a:cs typeface="Times New Roman"/>
              </a:rPr>
              <a:t>lại </a:t>
            </a:r>
            <a:r>
              <a:rPr sz="2400" spc="-10" dirty="0">
                <a:latin typeface="Times New Roman"/>
                <a:cs typeface="Times New Roman"/>
              </a:rPr>
              <a:t>từ </a:t>
            </a:r>
            <a:r>
              <a:rPr sz="2400" spc="-5" dirty="0">
                <a:latin typeface="Times New Roman"/>
                <a:cs typeface="Times New Roman"/>
              </a:rPr>
              <a:t>nguồn Chính phủ vay ngoài nước để </a:t>
            </a:r>
            <a:r>
              <a:rPr sz="2400" spc="-10" dirty="0">
                <a:latin typeface="Times New Roman"/>
                <a:cs typeface="Times New Roman"/>
              </a:rPr>
              <a:t>thực </a:t>
            </a:r>
            <a:r>
              <a:rPr sz="2400" spc="-5" dirty="0">
                <a:latin typeface="Times New Roman"/>
                <a:cs typeface="Times New Roman"/>
              </a:rPr>
              <a:t>hiện </a:t>
            </a:r>
            <a:r>
              <a:rPr sz="2400" spc="-10" dirty="0" err="1">
                <a:latin typeface="Times New Roman"/>
                <a:cs typeface="Times New Roman"/>
              </a:rPr>
              <a:t>các</a:t>
            </a:r>
            <a:r>
              <a:rPr sz="2400" spc="200" dirty="0">
                <a:latin typeface="Times New Roman"/>
                <a:cs typeface="Times New Roman"/>
              </a:rPr>
              <a:t> </a:t>
            </a:r>
            <a:r>
              <a:rPr sz="2400" spc="-20" dirty="0" err="1" smtClean="0">
                <a:latin typeface="Times New Roman"/>
                <a:cs typeface="Times New Roman"/>
              </a:rPr>
              <a:t>dự</a:t>
            </a:r>
            <a:r>
              <a:rPr lang="en-US" sz="2400" spc="-20" dirty="0" smtClean="0">
                <a:latin typeface="Times New Roman"/>
                <a:cs typeface="Times New Roman"/>
              </a:rPr>
              <a:t> </a:t>
            </a:r>
            <a:r>
              <a:rPr sz="2400" spc="-5" dirty="0" err="1" smtClean="0">
                <a:latin typeface="Times New Roman"/>
                <a:cs typeface="Times New Roman"/>
              </a:rPr>
              <a:t>án</a:t>
            </a:r>
            <a:r>
              <a:rPr sz="2400" spc="-5" dirty="0" smtClean="0">
                <a:latin typeface="Times New Roman"/>
                <a:cs typeface="Times New Roman"/>
              </a:rPr>
              <a:t> </a:t>
            </a:r>
            <a:r>
              <a:rPr sz="2400" spc="-5" dirty="0">
                <a:latin typeface="Times New Roman"/>
                <a:cs typeface="Times New Roman"/>
              </a:rPr>
              <a:t>đầu tư </a:t>
            </a:r>
            <a:r>
              <a:rPr sz="2400" spc="-10" dirty="0">
                <a:latin typeface="Times New Roman"/>
                <a:cs typeface="Times New Roman"/>
              </a:rPr>
              <a:t>số </a:t>
            </a:r>
            <a:r>
              <a:rPr sz="2400" spc="-5" dirty="0" err="1">
                <a:latin typeface="Times New Roman"/>
                <a:cs typeface="Times New Roman"/>
              </a:rPr>
              <a:t>tiền</a:t>
            </a:r>
            <a:r>
              <a:rPr sz="2400" spc="-5" dirty="0">
                <a:latin typeface="Times New Roman"/>
                <a:cs typeface="Times New Roman"/>
              </a:rPr>
              <a:t> </a:t>
            </a:r>
            <a:r>
              <a:rPr lang="en-US" sz="2400" b="1" spc="-5" dirty="0" smtClean="0">
                <a:solidFill>
                  <a:srgbClr val="0000FF"/>
                </a:solidFill>
                <a:latin typeface="Times New Roman"/>
                <a:cs typeface="Times New Roman"/>
              </a:rPr>
              <a:t>1.528 </a:t>
            </a:r>
            <a:r>
              <a:rPr sz="2400" b="1" spc="-5" dirty="0" err="1" smtClean="0">
                <a:solidFill>
                  <a:srgbClr val="0000FF"/>
                </a:solidFill>
                <a:latin typeface="Times New Roman"/>
                <a:cs typeface="Times New Roman"/>
              </a:rPr>
              <a:t>tỷ</a:t>
            </a:r>
            <a:r>
              <a:rPr sz="2400" b="1" spc="-5" dirty="0" smtClean="0">
                <a:solidFill>
                  <a:srgbClr val="0000FF"/>
                </a:solidFill>
                <a:latin typeface="Times New Roman"/>
                <a:cs typeface="Times New Roman"/>
              </a:rPr>
              <a:t> </a:t>
            </a:r>
            <a:r>
              <a:rPr sz="2400" b="1" spc="-5" dirty="0" err="1">
                <a:solidFill>
                  <a:srgbClr val="0000FF"/>
                </a:solidFill>
                <a:latin typeface="Times New Roman"/>
                <a:cs typeface="Times New Roman"/>
              </a:rPr>
              <a:t>đồng</a:t>
            </a:r>
            <a:r>
              <a:rPr sz="2400" spc="-5" dirty="0" smtClean="0">
                <a:solidFill>
                  <a:srgbClr val="0000FF"/>
                </a:solidFill>
                <a:latin typeface="Times New Roman"/>
                <a:cs typeface="Times New Roman"/>
              </a:rPr>
              <a:t>.</a:t>
            </a:r>
            <a:endParaRPr sz="2400" dirty="0">
              <a:latin typeface="Times New Roman"/>
              <a:cs typeface="Times New Roman"/>
            </a:endParaRPr>
          </a:p>
          <a:p>
            <a:pPr marL="12700" marR="5080" algn="just">
              <a:lnSpc>
                <a:spcPct val="100000"/>
              </a:lnSpc>
              <a:spcBef>
                <a:spcPts val="5"/>
              </a:spcBef>
              <a:buChar char="*"/>
              <a:tabLst>
                <a:tab pos="288925" algn="l"/>
              </a:tabLst>
            </a:pPr>
            <a:r>
              <a:rPr lang="en-US" sz="2400" spc="-5" dirty="0" smtClean="0">
                <a:latin typeface="Times New Roman"/>
                <a:cs typeface="Times New Roman"/>
              </a:rPr>
              <a:t> </a:t>
            </a:r>
            <a:r>
              <a:rPr sz="2400" spc="-5" dirty="0" err="1" smtClean="0">
                <a:latin typeface="Times New Roman"/>
                <a:cs typeface="Times New Roman"/>
              </a:rPr>
              <a:t>Dự</a:t>
            </a:r>
            <a:r>
              <a:rPr sz="2400" spc="-5" dirty="0" smtClean="0">
                <a:latin typeface="Times New Roman"/>
                <a:cs typeface="Times New Roman"/>
              </a:rPr>
              <a:t> </a:t>
            </a:r>
            <a:r>
              <a:rPr sz="2400" spc="-5" dirty="0">
                <a:latin typeface="Times New Roman"/>
                <a:cs typeface="Times New Roman"/>
              </a:rPr>
              <a:t>kiến trả nợ gốc </a:t>
            </a:r>
            <a:r>
              <a:rPr sz="2400" spc="-10" dirty="0">
                <a:latin typeface="Times New Roman"/>
                <a:cs typeface="Times New Roman"/>
              </a:rPr>
              <a:t>các </a:t>
            </a:r>
            <a:r>
              <a:rPr sz="2400" spc="-5" dirty="0">
                <a:latin typeface="Times New Roman"/>
                <a:cs typeface="Times New Roman"/>
              </a:rPr>
              <a:t>nguồn vốn </a:t>
            </a:r>
            <a:r>
              <a:rPr sz="2400" spc="-10" dirty="0">
                <a:latin typeface="Times New Roman"/>
                <a:cs typeface="Times New Roman"/>
              </a:rPr>
              <a:t>vay số </a:t>
            </a:r>
            <a:r>
              <a:rPr sz="2400" spc="-10" dirty="0" err="1">
                <a:latin typeface="Times New Roman"/>
                <a:cs typeface="Times New Roman"/>
              </a:rPr>
              <a:t>tiền</a:t>
            </a:r>
            <a:r>
              <a:rPr sz="2400" spc="-10" dirty="0">
                <a:latin typeface="Times New Roman"/>
                <a:cs typeface="Times New Roman"/>
              </a:rPr>
              <a:t> </a:t>
            </a:r>
            <a:r>
              <a:rPr lang="en-US" sz="2400" b="1" spc="-5" dirty="0" smtClean="0">
                <a:solidFill>
                  <a:srgbClr val="0000FF"/>
                </a:solidFill>
                <a:latin typeface="Times New Roman"/>
                <a:cs typeface="Times New Roman"/>
              </a:rPr>
              <a:t>330</a:t>
            </a:r>
            <a:r>
              <a:rPr sz="2400" b="1" spc="-5" dirty="0" smtClean="0">
                <a:solidFill>
                  <a:srgbClr val="0000FF"/>
                </a:solidFill>
                <a:latin typeface="Times New Roman"/>
                <a:cs typeface="Times New Roman"/>
              </a:rPr>
              <a:t> </a:t>
            </a:r>
            <a:r>
              <a:rPr sz="2400" b="1" spc="-5" dirty="0" err="1">
                <a:solidFill>
                  <a:srgbClr val="0000FF"/>
                </a:solidFill>
                <a:latin typeface="Times New Roman"/>
                <a:cs typeface="Times New Roman"/>
              </a:rPr>
              <a:t>tỷ</a:t>
            </a:r>
            <a:r>
              <a:rPr sz="2400" b="1" spc="-5" dirty="0">
                <a:solidFill>
                  <a:srgbClr val="0000FF"/>
                </a:solidFill>
                <a:latin typeface="Times New Roman"/>
                <a:cs typeface="Times New Roman"/>
              </a:rPr>
              <a:t> </a:t>
            </a:r>
            <a:r>
              <a:rPr sz="2400" b="1" spc="-10" dirty="0" err="1" smtClean="0">
                <a:solidFill>
                  <a:srgbClr val="0000FF"/>
                </a:solidFill>
                <a:latin typeface="Times New Roman"/>
                <a:cs typeface="Times New Roman"/>
              </a:rPr>
              <a:t>đồng</a:t>
            </a:r>
            <a:r>
              <a:rPr lang="en-US" sz="2400" b="1" spc="-10" dirty="0" smtClean="0">
                <a:solidFill>
                  <a:srgbClr val="0000FF"/>
                </a:solidFill>
                <a:latin typeface="Times New Roman"/>
                <a:cs typeface="Times New Roman"/>
              </a:rPr>
              <a:t>.</a:t>
            </a:r>
            <a:endParaRPr sz="2400" dirty="0">
              <a:latin typeface="Times New Roman"/>
              <a:cs typeface="Times New Roman"/>
            </a:endParaRPr>
          </a:p>
          <a:p>
            <a:pPr marL="12700" marR="5080" algn="just">
              <a:lnSpc>
                <a:spcPct val="100000"/>
              </a:lnSpc>
              <a:spcBef>
                <a:spcPts val="5"/>
              </a:spcBef>
              <a:buChar char="*"/>
              <a:tabLst>
                <a:tab pos="280035" algn="l"/>
              </a:tabLst>
            </a:pPr>
            <a:r>
              <a:rPr lang="en-US" sz="2400" spc="-5" dirty="0" smtClean="0">
                <a:latin typeface="Times New Roman"/>
                <a:cs typeface="Times New Roman"/>
              </a:rPr>
              <a:t> </a:t>
            </a:r>
            <a:r>
              <a:rPr sz="2400" spc="-5" dirty="0" smtClean="0">
                <a:latin typeface="Times New Roman"/>
                <a:cs typeface="Times New Roman"/>
              </a:rPr>
              <a:t>Chi </a:t>
            </a:r>
            <a:r>
              <a:rPr sz="2400" spc="-5" dirty="0">
                <a:latin typeface="Times New Roman"/>
                <a:cs typeface="Times New Roman"/>
              </a:rPr>
              <a:t>trả lãi, </a:t>
            </a:r>
            <a:r>
              <a:rPr sz="2400" spc="-10" dirty="0" err="1">
                <a:latin typeface="Times New Roman"/>
                <a:cs typeface="Times New Roman"/>
              </a:rPr>
              <a:t>phí</a:t>
            </a:r>
            <a:r>
              <a:rPr sz="2400" spc="-10" dirty="0">
                <a:latin typeface="Times New Roman"/>
                <a:cs typeface="Times New Roman"/>
              </a:rPr>
              <a:t> </a:t>
            </a:r>
            <a:r>
              <a:rPr sz="2400" spc="-5" dirty="0" err="1" smtClean="0">
                <a:latin typeface="Times New Roman"/>
                <a:cs typeface="Times New Roman"/>
              </a:rPr>
              <a:t>chính</a:t>
            </a:r>
            <a:r>
              <a:rPr sz="2400" spc="-5" dirty="0" smtClean="0">
                <a:latin typeface="Times New Roman"/>
                <a:cs typeface="Times New Roman"/>
              </a:rPr>
              <a:t> </a:t>
            </a:r>
            <a:r>
              <a:rPr sz="2400" spc="-5" dirty="0">
                <a:latin typeface="Times New Roman"/>
                <a:cs typeface="Times New Roman"/>
              </a:rPr>
              <a:t>quyền </a:t>
            </a:r>
            <a:r>
              <a:rPr sz="2400" spc="-5" dirty="0" err="1">
                <a:latin typeface="Times New Roman"/>
                <a:cs typeface="Times New Roman"/>
              </a:rPr>
              <a:t>địa</a:t>
            </a:r>
            <a:r>
              <a:rPr sz="2400" spc="-5" dirty="0">
                <a:latin typeface="Times New Roman"/>
                <a:cs typeface="Times New Roman"/>
              </a:rPr>
              <a:t> </a:t>
            </a:r>
            <a:r>
              <a:rPr sz="2400" spc="-10" dirty="0" err="1" smtClean="0">
                <a:latin typeface="Times New Roman"/>
                <a:cs typeface="Times New Roman"/>
              </a:rPr>
              <a:t>phương</a:t>
            </a:r>
            <a:r>
              <a:rPr lang="en-US" sz="2400" spc="-10" dirty="0" smtClean="0">
                <a:latin typeface="Times New Roman"/>
                <a:cs typeface="Times New Roman"/>
              </a:rPr>
              <a:t> </a:t>
            </a:r>
            <a:r>
              <a:rPr lang="en-US" sz="2400" spc="-10" dirty="0" err="1" smtClean="0">
                <a:latin typeface="Times New Roman"/>
                <a:cs typeface="Times New Roman"/>
              </a:rPr>
              <a:t>vay</a:t>
            </a:r>
            <a:r>
              <a:rPr sz="2400" spc="-10" dirty="0" smtClean="0">
                <a:latin typeface="Times New Roman"/>
                <a:cs typeface="Times New Roman"/>
              </a:rPr>
              <a:t> </a:t>
            </a:r>
            <a:r>
              <a:rPr sz="2400" spc="-10" dirty="0" err="1" smtClean="0">
                <a:latin typeface="Times New Roman"/>
                <a:cs typeface="Times New Roman"/>
              </a:rPr>
              <a:t>số</a:t>
            </a:r>
            <a:r>
              <a:rPr sz="2400" spc="-10" dirty="0" smtClean="0">
                <a:latin typeface="Times New Roman"/>
                <a:cs typeface="Times New Roman"/>
              </a:rPr>
              <a:t> </a:t>
            </a:r>
            <a:r>
              <a:rPr sz="2400" spc="-5" dirty="0" err="1">
                <a:latin typeface="Times New Roman"/>
                <a:cs typeface="Times New Roman"/>
              </a:rPr>
              <a:t>tiền</a:t>
            </a:r>
            <a:r>
              <a:rPr sz="2400" spc="-5" dirty="0">
                <a:latin typeface="Times New Roman"/>
                <a:cs typeface="Times New Roman"/>
              </a:rPr>
              <a:t> </a:t>
            </a:r>
            <a:r>
              <a:rPr lang="en-US" sz="2400" b="1" spc="-5" dirty="0" smtClean="0">
                <a:solidFill>
                  <a:srgbClr val="0000FF"/>
                </a:solidFill>
                <a:latin typeface="Times New Roman"/>
                <a:cs typeface="Times New Roman"/>
              </a:rPr>
              <a:t>50</a:t>
            </a:r>
            <a:r>
              <a:rPr sz="2400" b="1" spc="-5" dirty="0" smtClean="0">
                <a:solidFill>
                  <a:srgbClr val="0000FF"/>
                </a:solidFill>
                <a:latin typeface="Times New Roman"/>
                <a:cs typeface="Times New Roman"/>
              </a:rPr>
              <a:t> </a:t>
            </a:r>
            <a:r>
              <a:rPr sz="2400" b="1" spc="-5" dirty="0" err="1">
                <a:solidFill>
                  <a:srgbClr val="0000FF"/>
                </a:solidFill>
                <a:latin typeface="Times New Roman"/>
                <a:cs typeface="Times New Roman"/>
              </a:rPr>
              <a:t>tỷ</a:t>
            </a:r>
            <a:r>
              <a:rPr sz="2400" b="1" spc="-5" dirty="0">
                <a:solidFill>
                  <a:srgbClr val="0000FF"/>
                </a:solidFill>
                <a:latin typeface="Times New Roman"/>
                <a:cs typeface="Times New Roman"/>
              </a:rPr>
              <a:t> </a:t>
            </a:r>
            <a:r>
              <a:rPr sz="2400" b="1" spc="-10" dirty="0" err="1" smtClean="0">
                <a:solidFill>
                  <a:srgbClr val="0000FF"/>
                </a:solidFill>
                <a:latin typeface="Times New Roman"/>
                <a:cs typeface="Times New Roman"/>
              </a:rPr>
              <a:t>đồng</a:t>
            </a:r>
            <a:endParaRPr sz="2400" dirty="0">
              <a:latin typeface="Times New Roman"/>
              <a:cs typeface="Times New Roman"/>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09955" y="1338072"/>
            <a:ext cx="966203" cy="1348739"/>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630936" y="1725155"/>
            <a:ext cx="521246" cy="624852"/>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364247" y="1366012"/>
            <a:ext cx="876300" cy="1251203"/>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457200" y="1371600"/>
            <a:ext cx="876300" cy="1251585"/>
          </a:xfrm>
          <a:custGeom>
            <a:avLst/>
            <a:gdLst/>
            <a:ahLst/>
            <a:cxnLst/>
            <a:rect l="l" t="t" r="r" b="b"/>
            <a:pathLst>
              <a:path w="876300" h="1251585">
                <a:moveTo>
                  <a:pt x="876300" y="0"/>
                </a:moveTo>
                <a:lnTo>
                  <a:pt x="876300" y="813053"/>
                </a:lnTo>
                <a:lnTo>
                  <a:pt x="438150" y="1251203"/>
                </a:lnTo>
                <a:lnTo>
                  <a:pt x="0" y="813053"/>
                </a:lnTo>
                <a:lnTo>
                  <a:pt x="0" y="0"/>
                </a:lnTo>
                <a:lnTo>
                  <a:pt x="438150" y="438150"/>
                </a:lnTo>
                <a:lnTo>
                  <a:pt x="876300" y="0"/>
                </a:lnTo>
                <a:close/>
              </a:path>
            </a:pathLst>
          </a:custGeom>
          <a:ln w="9144">
            <a:solidFill>
              <a:srgbClr val="C0504D"/>
            </a:solidFill>
          </a:ln>
        </p:spPr>
        <p:txBody>
          <a:bodyPr wrap="square" lIns="0" tIns="0" rIns="0" bIns="0" rtlCol="0"/>
          <a:lstStyle/>
          <a:p>
            <a:endParaRPr/>
          </a:p>
        </p:txBody>
      </p:sp>
      <p:sp>
        <p:nvSpPr>
          <p:cNvPr id="6" name="object 6"/>
          <p:cNvSpPr txBox="1"/>
          <p:nvPr/>
        </p:nvSpPr>
        <p:spPr>
          <a:xfrm>
            <a:off x="816965" y="1801495"/>
            <a:ext cx="154940" cy="330835"/>
          </a:xfrm>
          <a:prstGeom prst="rect">
            <a:avLst/>
          </a:prstGeom>
        </p:spPr>
        <p:txBody>
          <a:bodyPr vert="horz" wrap="square" lIns="0" tIns="13335" rIns="0" bIns="0" rtlCol="0">
            <a:spAutoFit/>
          </a:bodyPr>
          <a:lstStyle/>
          <a:p>
            <a:pPr marL="12700">
              <a:lnSpc>
                <a:spcPct val="100000"/>
              </a:lnSpc>
              <a:spcBef>
                <a:spcPts val="105"/>
              </a:spcBef>
            </a:pPr>
            <a:r>
              <a:rPr sz="2000" spc="-35" dirty="0">
                <a:latin typeface="Trebuchet MS"/>
                <a:cs typeface="Trebuchet MS"/>
              </a:rPr>
              <a:t>1</a:t>
            </a:r>
            <a:endParaRPr sz="2000">
              <a:latin typeface="Trebuchet MS"/>
              <a:cs typeface="Trebuchet MS"/>
            </a:endParaRPr>
          </a:p>
        </p:txBody>
      </p:sp>
      <p:sp>
        <p:nvSpPr>
          <p:cNvPr id="7" name="object 7"/>
          <p:cNvSpPr/>
          <p:nvPr/>
        </p:nvSpPr>
        <p:spPr>
          <a:xfrm>
            <a:off x="1441830" y="1275126"/>
            <a:ext cx="7353300" cy="1304878"/>
          </a:xfrm>
          <a:custGeom>
            <a:avLst/>
            <a:gdLst/>
            <a:ahLst/>
            <a:cxnLst/>
            <a:rect l="l" t="t" r="r" b="b"/>
            <a:pathLst>
              <a:path w="7353300" h="1079500">
                <a:moveTo>
                  <a:pt x="7173468" y="0"/>
                </a:moveTo>
                <a:lnTo>
                  <a:pt x="0" y="0"/>
                </a:lnTo>
                <a:lnTo>
                  <a:pt x="0" y="1078991"/>
                </a:lnTo>
                <a:lnTo>
                  <a:pt x="7173468" y="1078991"/>
                </a:lnTo>
                <a:lnTo>
                  <a:pt x="7221272" y="1072567"/>
                </a:lnTo>
                <a:lnTo>
                  <a:pt x="7264230" y="1054438"/>
                </a:lnTo>
                <a:lnTo>
                  <a:pt x="7300626" y="1026318"/>
                </a:lnTo>
                <a:lnTo>
                  <a:pt x="7328746" y="989922"/>
                </a:lnTo>
                <a:lnTo>
                  <a:pt x="7346875" y="946964"/>
                </a:lnTo>
                <a:lnTo>
                  <a:pt x="7353300" y="899159"/>
                </a:lnTo>
                <a:lnTo>
                  <a:pt x="7353300" y="179831"/>
                </a:lnTo>
                <a:lnTo>
                  <a:pt x="7346875" y="132027"/>
                </a:lnTo>
                <a:lnTo>
                  <a:pt x="7328746" y="89069"/>
                </a:lnTo>
                <a:lnTo>
                  <a:pt x="7300626" y="52673"/>
                </a:lnTo>
                <a:lnTo>
                  <a:pt x="7264230" y="24553"/>
                </a:lnTo>
                <a:lnTo>
                  <a:pt x="7221272" y="6424"/>
                </a:lnTo>
                <a:lnTo>
                  <a:pt x="7173468" y="0"/>
                </a:lnTo>
                <a:close/>
              </a:path>
            </a:pathLst>
          </a:custGeom>
          <a:solidFill>
            <a:srgbClr val="FFFFFF">
              <a:alpha val="90194"/>
            </a:srgbClr>
          </a:solidFill>
        </p:spPr>
        <p:txBody>
          <a:bodyPr wrap="square" lIns="0" tIns="0" rIns="0" bIns="0" rtlCol="0"/>
          <a:lstStyle/>
          <a:p>
            <a:endParaRPr/>
          </a:p>
        </p:txBody>
      </p:sp>
      <p:sp>
        <p:nvSpPr>
          <p:cNvPr id="8" name="object 8"/>
          <p:cNvSpPr/>
          <p:nvPr/>
        </p:nvSpPr>
        <p:spPr>
          <a:xfrm>
            <a:off x="1133709" y="1130031"/>
            <a:ext cx="7767842" cy="1311899"/>
          </a:xfrm>
          <a:custGeom>
            <a:avLst/>
            <a:gdLst/>
            <a:ahLst/>
            <a:cxnLst/>
            <a:rect l="l" t="t" r="r" b="b"/>
            <a:pathLst>
              <a:path w="7353300" h="1079500">
                <a:moveTo>
                  <a:pt x="7353300" y="179831"/>
                </a:moveTo>
                <a:lnTo>
                  <a:pt x="7353300" y="899159"/>
                </a:lnTo>
                <a:lnTo>
                  <a:pt x="7346875" y="946964"/>
                </a:lnTo>
                <a:lnTo>
                  <a:pt x="7328746" y="989922"/>
                </a:lnTo>
                <a:lnTo>
                  <a:pt x="7300626" y="1026318"/>
                </a:lnTo>
                <a:lnTo>
                  <a:pt x="7264230" y="1054438"/>
                </a:lnTo>
                <a:lnTo>
                  <a:pt x="7221272" y="1072567"/>
                </a:lnTo>
                <a:lnTo>
                  <a:pt x="7173468" y="1078991"/>
                </a:lnTo>
                <a:lnTo>
                  <a:pt x="0" y="1078991"/>
                </a:lnTo>
                <a:lnTo>
                  <a:pt x="0" y="0"/>
                </a:lnTo>
                <a:lnTo>
                  <a:pt x="7173468" y="0"/>
                </a:lnTo>
                <a:lnTo>
                  <a:pt x="7221272" y="6424"/>
                </a:lnTo>
                <a:lnTo>
                  <a:pt x="7264230" y="24553"/>
                </a:lnTo>
                <a:lnTo>
                  <a:pt x="7300626" y="52673"/>
                </a:lnTo>
                <a:lnTo>
                  <a:pt x="7328746" y="89069"/>
                </a:lnTo>
                <a:lnTo>
                  <a:pt x="7346875" y="132027"/>
                </a:lnTo>
                <a:lnTo>
                  <a:pt x="7353300" y="179831"/>
                </a:lnTo>
                <a:close/>
              </a:path>
            </a:pathLst>
          </a:custGeom>
          <a:ln w="9144">
            <a:solidFill>
              <a:srgbClr val="C0504D"/>
            </a:solidFill>
          </a:ln>
        </p:spPr>
        <p:txBody>
          <a:bodyPr wrap="square" lIns="0" tIns="0" rIns="0" bIns="0" rtlCol="0"/>
          <a:lstStyle/>
          <a:p>
            <a:endParaRPr/>
          </a:p>
        </p:txBody>
      </p:sp>
      <p:sp>
        <p:nvSpPr>
          <p:cNvPr id="9" name="object 9"/>
          <p:cNvSpPr txBox="1"/>
          <p:nvPr/>
        </p:nvSpPr>
        <p:spPr>
          <a:xfrm>
            <a:off x="1333501" y="1059379"/>
            <a:ext cx="7411212" cy="1253677"/>
          </a:xfrm>
          <a:prstGeom prst="rect">
            <a:avLst/>
          </a:prstGeom>
        </p:spPr>
        <p:txBody>
          <a:bodyPr vert="horz" wrap="square" lIns="0" tIns="48260" rIns="0" bIns="0" rtlCol="0">
            <a:spAutoFit/>
          </a:bodyPr>
          <a:lstStyle/>
          <a:p>
            <a:pPr marL="12700" marR="5080" algn="just">
              <a:lnSpc>
                <a:spcPct val="86500"/>
              </a:lnSpc>
              <a:spcBef>
                <a:spcPts val="380"/>
              </a:spcBef>
              <a:tabLst>
                <a:tab pos="185420" algn="l"/>
              </a:tabLst>
            </a:pPr>
            <a:r>
              <a:rPr lang="nl-NL" sz="1500" dirty="0">
                <a:latin typeface="Times New Roman" panose="02020603050405020304" pitchFamily="18" charset="0"/>
                <a:cs typeface="Times New Roman" panose="02020603050405020304" pitchFamily="18" charset="0"/>
              </a:rPr>
              <a:t>Tiếp tục triển khai thực hiện những nhiệm vụ, giải pháp chủ yếu cải thiện môi trường kinh doanh, nâng cao năng lực cạnh tranh quốc gia, tập trung tháo gỡ khó khăn, vướng mắc của các doanh nghiệp để tạo điều kiện tốt nhất cho các doanh nghiệp hoạt động sản xuất kinh doanh. Đổi mới cơ chế thu hút đầu tư, khuyến khích đầu tư tư nhân, đầu tư trực tiếp nước ngoài vào phát triển kinh tế - xã hội, ưu tiên đầu tư các dự án công nghệ tiên tiến, hiện đại, công nghệ cao, thân thiện môi trường, sử dụng ít diện tích đất, giải quyết nhiều lao động, thu ngân sách nhiều nhất.</a:t>
            </a:r>
            <a:endParaRPr sz="1500" dirty="0">
              <a:latin typeface="Times New Roman" panose="02020603050405020304" pitchFamily="18" charset="0"/>
              <a:cs typeface="Times New Roman" panose="02020603050405020304" pitchFamily="18" charset="0"/>
            </a:endParaRPr>
          </a:p>
        </p:txBody>
      </p:sp>
      <p:sp>
        <p:nvSpPr>
          <p:cNvPr id="10" name="object 10"/>
          <p:cNvSpPr/>
          <p:nvPr/>
        </p:nvSpPr>
        <p:spPr>
          <a:xfrm>
            <a:off x="409955" y="2557272"/>
            <a:ext cx="966203" cy="1935479"/>
          </a:xfrm>
          <a:prstGeom prst="rect">
            <a:avLst/>
          </a:prstGeom>
          <a:blipFill>
            <a:blip r:embed="rId5" cstate="print"/>
            <a:stretch>
              <a:fillRect/>
            </a:stretch>
          </a:blipFill>
        </p:spPr>
        <p:txBody>
          <a:bodyPr wrap="square" lIns="0" tIns="0" rIns="0" bIns="0" rtlCol="0"/>
          <a:lstStyle/>
          <a:p>
            <a:endParaRPr/>
          </a:p>
        </p:txBody>
      </p:sp>
      <p:sp>
        <p:nvSpPr>
          <p:cNvPr id="11" name="object 11"/>
          <p:cNvSpPr/>
          <p:nvPr/>
        </p:nvSpPr>
        <p:spPr>
          <a:xfrm>
            <a:off x="457200" y="2947925"/>
            <a:ext cx="876300" cy="1837944"/>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457200" y="2590800"/>
            <a:ext cx="876300" cy="1838325"/>
          </a:xfrm>
          <a:custGeom>
            <a:avLst/>
            <a:gdLst/>
            <a:ahLst/>
            <a:cxnLst/>
            <a:rect l="l" t="t" r="r" b="b"/>
            <a:pathLst>
              <a:path w="876300" h="1838325">
                <a:moveTo>
                  <a:pt x="876300" y="0"/>
                </a:moveTo>
                <a:lnTo>
                  <a:pt x="876300" y="1399794"/>
                </a:lnTo>
                <a:lnTo>
                  <a:pt x="438150" y="1837944"/>
                </a:lnTo>
                <a:lnTo>
                  <a:pt x="0" y="1399794"/>
                </a:lnTo>
                <a:lnTo>
                  <a:pt x="0" y="0"/>
                </a:lnTo>
                <a:lnTo>
                  <a:pt x="438150" y="438150"/>
                </a:lnTo>
                <a:lnTo>
                  <a:pt x="876300" y="0"/>
                </a:lnTo>
                <a:close/>
              </a:path>
            </a:pathLst>
          </a:custGeom>
          <a:ln w="9144">
            <a:solidFill>
              <a:srgbClr val="BC9B52"/>
            </a:solidFill>
          </a:ln>
        </p:spPr>
        <p:txBody>
          <a:bodyPr wrap="square" lIns="0" tIns="0" rIns="0" bIns="0" rtlCol="0"/>
          <a:lstStyle/>
          <a:p>
            <a:endParaRPr/>
          </a:p>
        </p:txBody>
      </p:sp>
      <p:sp>
        <p:nvSpPr>
          <p:cNvPr id="13" name="object 13"/>
          <p:cNvSpPr txBox="1"/>
          <p:nvPr/>
        </p:nvSpPr>
        <p:spPr>
          <a:xfrm>
            <a:off x="816965" y="3314191"/>
            <a:ext cx="154940" cy="330835"/>
          </a:xfrm>
          <a:prstGeom prst="rect">
            <a:avLst/>
          </a:prstGeom>
        </p:spPr>
        <p:txBody>
          <a:bodyPr vert="horz" wrap="square" lIns="0" tIns="13335" rIns="0" bIns="0" rtlCol="0">
            <a:spAutoFit/>
          </a:bodyPr>
          <a:lstStyle/>
          <a:p>
            <a:pPr marL="12700">
              <a:lnSpc>
                <a:spcPct val="100000"/>
              </a:lnSpc>
              <a:spcBef>
                <a:spcPts val="105"/>
              </a:spcBef>
            </a:pPr>
            <a:r>
              <a:rPr sz="2000" spc="-35" dirty="0">
                <a:latin typeface="Trebuchet MS"/>
                <a:cs typeface="Trebuchet MS"/>
              </a:rPr>
              <a:t>2</a:t>
            </a:r>
            <a:endParaRPr sz="2000" dirty="0">
              <a:latin typeface="Trebuchet MS"/>
              <a:cs typeface="Trebuchet MS"/>
            </a:endParaRPr>
          </a:p>
        </p:txBody>
      </p:sp>
      <p:sp>
        <p:nvSpPr>
          <p:cNvPr id="14" name="object 14"/>
          <p:cNvSpPr/>
          <p:nvPr/>
        </p:nvSpPr>
        <p:spPr>
          <a:xfrm>
            <a:off x="1376158" y="2710079"/>
            <a:ext cx="7418972" cy="2259495"/>
          </a:xfrm>
          <a:custGeom>
            <a:avLst/>
            <a:gdLst/>
            <a:ahLst/>
            <a:cxnLst/>
            <a:rect l="l" t="t" r="r" b="b"/>
            <a:pathLst>
              <a:path w="7353300" h="2030095">
                <a:moveTo>
                  <a:pt x="7014972" y="0"/>
                </a:moveTo>
                <a:lnTo>
                  <a:pt x="0" y="0"/>
                </a:lnTo>
                <a:lnTo>
                  <a:pt x="0" y="2029968"/>
                </a:lnTo>
                <a:lnTo>
                  <a:pt x="7014972" y="2029968"/>
                </a:lnTo>
                <a:lnTo>
                  <a:pt x="7060873" y="2026878"/>
                </a:lnTo>
                <a:lnTo>
                  <a:pt x="7104900" y="2017880"/>
                </a:lnTo>
                <a:lnTo>
                  <a:pt x="7146649" y="2003375"/>
                </a:lnTo>
                <a:lnTo>
                  <a:pt x="7185716" y="1983768"/>
                </a:lnTo>
                <a:lnTo>
                  <a:pt x="7221698" y="1959462"/>
                </a:lnTo>
                <a:lnTo>
                  <a:pt x="7254192" y="1930860"/>
                </a:lnTo>
                <a:lnTo>
                  <a:pt x="7282794" y="1898366"/>
                </a:lnTo>
                <a:lnTo>
                  <a:pt x="7307100" y="1862384"/>
                </a:lnTo>
                <a:lnTo>
                  <a:pt x="7326707" y="1823317"/>
                </a:lnTo>
                <a:lnTo>
                  <a:pt x="7341212" y="1781568"/>
                </a:lnTo>
                <a:lnTo>
                  <a:pt x="7350210" y="1737541"/>
                </a:lnTo>
                <a:lnTo>
                  <a:pt x="7353300" y="1691640"/>
                </a:lnTo>
                <a:lnTo>
                  <a:pt x="7353300" y="338327"/>
                </a:lnTo>
                <a:lnTo>
                  <a:pt x="7350210" y="292426"/>
                </a:lnTo>
                <a:lnTo>
                  <a:pt x="7341212" y="248399"/>
                </a:lnTo>
                <a:lnTo>
                  <a:pt x="7326707" y="206650"/>
                </a:lnTo>
                <a:lnTo>
                  <a:pt x="7307100" y="167583"/>
                </a:lnTo>
                <a:lnTo>
                  <a:pt x="7282794" y="131601"/>
                </a:lnTo>
                <a:lnTo>
                  <a:pt x="7254192" y="99107"/>
                </a:lnTo>
                <a:lnTo>
                  <a:pt x="7221698" y="70505"/>
                </a:lnTo>
                <a:lnTo>
                  <a:pt x="7185716" y="46199"/>
                </a:lnTo>
                <a:lnTo>
                  <a:pt x="7146649" y="26592"/>
                </a:lnTo>
                <a:lnTo>
                  <a:pt x="7104900" y="12087"/>
                </a:lnTo>
                <a:lnTo>
                  <a:pt x="7060873" y="3089"/>
                </a:lnTo>
                <a:lnTo>
                  <a:pt x="7014972" y="0"/>
                </a:lnTo>
                <a:close/>
              </a:path>
            </a:pathLst>
          </a:custGeom>
          <a:solidFill>
            <a:srgbClr val="FFFFFF">
              <a:alpha val="90194"/>
            </a:srgbClr>
          </a:solidFill>
        </p:spPr>
        <p:txBody>
          <a:bodyPr wrap="square" lIns="0" tIns="0" rIns="0" bIns="0" rtlCol="0"/>
          <a:lstStyle/>
          <a:p>
            <a:pPr algn="just"/>
            <a:r>
              <a:rPr lang="nl-NL" sz="1500" dirty="0" smtClean="0">
                <a:latin typeface="Times New Roman" panose="02020603050405020304" pitchFamily="18" charset="0"/>
                <a:cs typeface="Times New Roman" panose="02020603050405020304" pitchFamily="18" charset="0"/>
              </a:rPr>
              <a:t>Đẩy </a:t>
            </a:r>
            <a:r>
              <a:rPr lang="nl-NL" sz="1500" dirty="0">
                <a:latin typeface="Times New Roman" panose="02020603050405020304" pitchFamily="18" charset="0"/>
                <a:cs typeface="Times New Roman" panose="02020603050405020304" pitchFamily="18" charset="0"/>
              </a:rPr>
              <a:t>mạnh công tác thanh tra, kiểm tra thuế, chống thất thu, chuyển giá, trốn thuế; quản lý chặt chẽ công tác hoàn thuế, đảm bảo hoàn thuế đúng đối tượng và chế độ hiện hành, kiên quyết xử lý các trường hợp trốn, gian lận thuế, chây ì về nghĩa vụ nộp ngân sách nhà nước. Thực hiện tốt các giải pháp khai thác nguồn thu, chống thất thu trên lĩnh vực đất đai, hoạt động khai thác tài nguyên, khoáng sản, hoạt động xăng dầu, kinh doanh bất động sản, hộ kinh doanh, quản lý tốt nguồn thu XDCB vãng lai; tiếp tục vận động các doanh nghiệp có dự án khai thác, vận hành trên địa bàn tỉnh thành lập pháp nhân, kê khai thuế, nộp thuế tại tỉnh Quảng Nam để tăng </a:t>
            </a:r>
            <a:r>
              <a:rPr lang="nl-NL" sz="1500" dirty="0"/>
              <a:t>thu ngân sách.</a:t>
            </a:r>
            <a:endParaRPr lang="en-US" sz="1500" dirty="0"/>
          </a:p>
        </p:txBody>
      </p:sp>
      <p:sp>
        <p:nvSpPr>
          <p:cNvPr id="15" name="object 15"/>
          <p:cNvSpPr/>
          <p:nvPr/>
        </p:nvSpPr>
        <p:spPr>
          <a:xfrm>
            <a:off x="1152182" y="2617215"/>
            <a:ext cx="7810500" cy="2030095"/>
          </a:xfrm>
          <a:custGeom>
            <a:avLst/>
            <a:gdLst/>
            <a:ahLst/>
            <a:cxnLst/>
            <a:rect l="l" t="t" r="r" b="b"/>
            <a:pathLst>
              <a:path w="7353300" h="2030095">
                <a:moveTo>
                  <a:pt x="7353300" y="338327"/>
                </a:moveTo>
                <a:lnTo>
                  <a:pt x="7353300" y="1691640"/>
                </a:lnTo>
                <a:lnTo>
                  <a:pt x="7350210" y="1737541"/>
                </a:lnTo>
                <a:lnTo>
                  <a:pt x="7341212" y="1781568"/>
                </a:lnTo>
                <a:lnTo>
                  <a:pt x="7326707" y="1823317"/>
                </a:lnTo>
                <a:lnTo>
                  <a:pt x="7307100" y="1862384"/>
                </a:lnTo>
                <a:lnTo>
                  <a:pt x="7282794" y="1898366"/>
                </a:lnTo>
                <a:lnTo>
                  <a:pt x="7254192" y="1930860"/>
                </a:lnTo>
                <a:lnTo>
                  <a:pt x="7221698" y="1959462"/>
                </a:lnTo>
                <a:lnTo>
                  <a:pt x="7185716" y="1983768"/>
                </a:lnTo>
                <a:lnTo>
                  <a:pt x="7146649" y="2003375"/>
                </a:lnTo>
                <a:lnTo>
                  <a:pt x="7104900" y="2017880"/>
                </a:lnTo>
                <a:lnTo>
                  <a:pt x="7060873" y="2026878"/>
                </a:lnTo>
                <a:lnTo>
                  <a:pt x="7014972" y="2029968"/>
                </a:lnTo>
                <a:lnTo>
                  <a:pt x="0" y="2029968"/>
                </a:lnTo>
                <a:lnTo>
                  <a:pt x="0" y="0"/>
                </a:lnTo>
                <a:lnTo>
                  <a:pt x="7014972" y="0"/>
                </a:lnTo>
                <a:lnTo>
                  <a:pt x="7060873" y="3089"/>
                </a:lnTo>
                <a:lnTo>
                  <a:pt x="7104900" y="12087"/>
                </a:lnTo>
                <a:lnTo>
                  <a:pt x="7146649" y="26592"/>
                </a:lnTo>
                <a:lnTo>
                  <a:pt x="7185716" y="46199"/>
                </a:lnTo>
                <a:lnTo>
                  <a:pt x="7221698" y="70505"/>
                </a:lnTo>
                <a:lnTo>
                  <a:pt x="7254192" y="99107"/>
                </a:lnTo>
                <a:lnTo>
                  <a:pt x="7282794" y="131601"/>
                </a:lnTo>
                <a:lnTo>
                  <a:pt x="7307100" y="167583"/>
                </a:lnTo>
                <a:lnTo>
                  <a:pt x="7326707" y="206650"/>
                </a:lnTo>
                <a:lnTo>
                  <a:pt x="7341212" y="248399"/>
                </a:lnTo>
                <a:lnTo>
                  <a:pt x="7350210" y="292426"/>
                </a:lnTo>
                <a:lnTo>
                  <a:pt x="7353300" y="338327"/>
                </a:lnTo>
                <a:close/>
              </a:path>
            </a:pathLst>
          </a:custGeom>
          <a:ln w="9144">
            <a:solidFill>
              <a:srgbClr val="BC9B52"/>
            </a:solidFill>
          </a:ln>
        </p:spPr>
        <p:txBody>
          <a:bodyPr wrap="square" lIns="0" tIns="0" rIns="0" bIns="0" rtlCol="0"/>
          <a:lstStyle/>
          <a:p>
            <a:endParaRPr/>
          </a:p>
        </p:txBody>
      </p:sp>
      <p:sp>
        <p:nvSpPr>
          <p:cNvPr id="17" name="object 17"/>
          <p:cNvSpPr/>
          <p:nvPr/>
        </p:nvSpPr>
        <p:spPr>
          <a:xfrm>
            <a:off x="409955" y="4690884"/>
            <a:ext cx="966203" cy="1307592"/>
          </a:xfrm>
          <a:prstGeom prst="rect">
            <a:avLst/>
          </a:prstGeom>
          <a:blipFill>
            <a:blip r:embed="rId7" cstate="print"/>
            <a:stretch>
              <a:fillRect/>
            </a:stretch>
          </a:blipFill>
        </p:spPr>
        <p:txBody>
          <a:bodyPr wrap="square" lIns="0" tIns="0" rIns="0" bIns="0" rtlCol="0"/>
          <a:lstStyle/>
          <a:p>
            <a:endParaRPr/>
          </a:p>
        </p:txBody>
      </p:sp>
      <p:sp>
        <p:nvSpPr>
          <p:cNvPr id="18" name="object 18"/>
          <p:cNvSpPr/>
          <p:nvPr/>
        </p:nvSpPr>
        <p:spPr>
          <a:xfrm>
            <a:off x="630936" y="5058155"/>
            <a:ext cx="521246" cy="624852"/>
          </a:xfrm>
          <a:prstGeom prst="rect">
            <a:avLst/>
          </a:prstGeom>
          <a:blipFill>
            <a:blip r:embed="rId3" cstate="print"/>
            <a:stretch>
              <a:fillRect/>
            </a:stretch>
          </a:blipFill>
        </p:spPr>
        <p:txBody>
          <a:bodyPr wrap="square" lIns="0" tIns="0" rIns="0" bIns="0" rtlCol="0"/>
          <a:lstStyle/>
          <a:p>
            <a:endParaRPr/>
          </a:p>
        </p:txBody>
      </p:sp>
      <p:sp>
        <p:nvSpPr>
          <p:cNvPr id="19" name="object 19"/>
          <p:cNvSpPr/>
          <p:nvPr/>
        </p:nvSpPr>
        <p:spPr>
          <a:xfrm>
            <a:off x="457200" y="4724400"/>
            <a:ext cx="876300" cy="1210056"/>
          </a:xfrm>
          <a:prstGeom prst="rect">
            <a:avLst/>
          </a:prstGeom>
          <a:blipFill>
            <a:blip r:embed="rId8" cstate="print"/>
            <a:stretch>
              <a:fillRect/>
            </a:stretch>
          </a:blipFill>
        </p:spPr>
        <p:txBody>
          <a:bodyPr wrap="square" lIns="0" tIns="0" rIns="0" bIns="0" rtlCol="0"/>
          <a:lstStyle/>
          <a:p>
            <a:endParaRPr/>
          </a:p>
        </p:txBody>
      </p:sp>
      <p:sp>
        <p:nvSpPr>
          <p:cNvPr id="20" name="object 20"/>
          <p:cNvSpPr/>
          <p:nvPr/>
        </p:nvSpPr>
        <p:spPr>
          <a:xfrm>
            <a:off x="457200" y="4724400"/>
            <a:ext cx="876300" cy="1210310"/>
          </a:xfrm>
          <a:custGeom>
            <a:avLst/>
            <a:gdLst/>
            <a:ahLst/>
            <a:cxnLst/>
            <a:rect l="l" t="t" r="r" b="b"/>
            <a:pathLst>
              <a:path w="876300" h="1210310">
                <a:moveTo>
                  <a:pt x="876300" y="0"/>
                </a:moveTo>
                <a:lnTo>
                  <a:pt x="876300" y="771906"/>
                </a:lnTo>
                <a:lnTo>
                  <a:pt x="438150" y="1210056"/>
                </a:lnTo>
                <a:lnTo>
                  <a:pt x="0" y="771906"/>
                </a:lnTo>
                <a:lnTo>
                  <a:pt x="0" y="0"/>
                </a:lnTo>
                <a:lnTo>
                  <a:pt x="438150" y="438150"/>
                </a:lnTo>
                <a:lnTo>
                  <a:pt x="876300" y="0"/>
                </a:lnTo>
                <a:close/>
              </a:path>
            </a:pathLst>
          </a:custGeom>
          <a:ln w="9144">
            <a:solidFill>
              <a:srgbClr val="9BBA58"/>
            </a:solidFill>
          </a:ln>
        </p:spPr>
        <p:txBody>
          <a:bodyPr wrap="square" lIns="0" tIns="0" rIns="0" bIns="0" rtlCol="0"/>
          <a:lstStyle/>
          <a:p>
            <a:endParaRPr/>
          </a:p>
        </p:txBody>
      </p:sp>
      <p:sp>
        <p:nvSpPr>
          <p:cNvPr id="21" name="object 21"/>
          <p:cNvSpPr txBox="1"/>
          <p:nvPr/>
        </p:nvSpPr>
        <p:spPr>
          <a:xfrm>
            <a:off x="816965" y="5134483"/>
            <a:ext cx="154940" cy="330835"/>
          </a:xfrm>
          <a:prstGeom prst="rect">
            <a:avLst/>
          </a:prstGeom>
        </p:spPr>
        <p:txBody>
          <a:bodyPr vert="horz" wrap="square" lIns="0" tIns="12700" rIns="0" bIns="0" rtlCol="0">
            <a:spAutoFit/>
          </a:bodyPr>
          <a:lstStyle/>
          <a:p>
            <a:pPr marL="12700">
              <a:lnSpc>
                <a:spcPct val="100000"/>
              </a:lnSpc>
              <a:spcBef>
                <a:spcPts val="100"/>
              </a:spcBef>
            </a:pPr>
            <a:r>
              <a:rPr sz="2000" spc="-35" dirty="0">
                <a:latin typeface="Trebuchet MS"/>
                <a:cs typeface="Trebuchet MS"/>
              </a:rPr>
              <a:t>3</a:t>
            </a:r>
            <a:endParaRPr sz="2000">
              <a:latin typeface="Trebuchet MS"/>
              <a:cs typeface="Trebuchet MS"/>
            </a:endParaRPr>
          </a:p>
        </p:txBody>
      </p:sp>
      <p:sp>
        <p:nvSpPr>
          <p:cNvPr id="22" name="object 22"/>
          <p:cNvSpPr/>
          <p:nvPr/>
        </p:nvSpPr>
        <p:spPr>
          <a:xfrm>
            <a:off x="1418816" y="4775672"/>
            <a:ext cx="7353300" cy="760780"/>
          </a:xfrm>
          <a:custGeom>
            <a:avLst/>
            <a:gdLst/>
            <a:ahLst/>
            <a:cxnLst/>
            <a:rect l="l" t="t" r="r" b="b"/>
            <a:pathLst>
              <a:path w="7353300" h="1252854">
                <a:moveTo>
                  <a:pt x="7144511" y="0"/>
                </a:moveTo>
                <a:lnTo>
                  <a:pt x="0" y="0"/>
                </a:lnTo>
                <a:lnTo>
                  <a:pt x="0" y="1252728"/>
                </a:lnTo>
                <a:lnTo>
                  <a:pt x="7144511" y="1252728"/>
                </a:lnTo>
                <a:lnTo>
                  <a:pt x="7192386" y="1247213"/>
                </a:lnTo>
                <a:lnTo>
                  <a:pt x="7236334" y="1231505"/>
                </a:lnTo>
                <a:lnTo>
                  <a:pt x="7275100" y="1206856"/>
                </a:lnTo>
                <a:lnTo>
                  <a:pt x="7307433" y="1174520"/>
                </a:lnTo>
                <a:lnTo>
                  <a:pt x="7332079" y="1135751"/>
                </a:lnTo>
                <a:lnTo>
                  <a:pt x="7347786" y="1091802"/>
                </a:lnTo>
                <a:lnTo>
                  <a:pt x="7353300" y="1043927"/>
                </a:lnTo>
                <a:lnTo>
                  <a:pt x="7353300" y="208788"/>
                </a:lnTo>
                <a:lnTo>
                  <a:pt x="7347786" y="160913"/>
                </a:lnTo>
                <a:lnTo>
                  <a:pt x="7332079" y="116965"/>
                </a:lnTo>
                <a:lnTo>
                  <a:pt x="7307433" y="78199"/>
                </a:lnTo>
                <a:lnTo>
                  <a:pt x="7275100" y="45866"/>
                </a:lnTo>
                <a:lnTo>
                  <a:pt x="7236334" y="21220"/>
                </a:lnTo>
                <a:lnTo>
                  <a:pt x="7192386" y="5513"/>
                </a:lnTo>
                <a:lnTo>
                  <a:pt x="7144511" y="0"/>
                </a:lnTo>
                <a:close/>
              </a:path>
            </a:pathLst>
          </a:custGeom>
          <a:solidFill>
            <a:srgbClr val="FFFFFF">
              <a:alpha val="90194"/>
            </a:srgbClr>
          </a:solidFill>
        </p:spPr>
        <p:txBody>
          <a:bodyPr wrap="square" lIns="0" tIns="0" rIns="0" bIns="0" rtlCol="0"/>
          <a:lstStyle/>
          <a:p>
            <a:pPr algn="just"/>
            <a:r>
              <a:rPr lang="nl-NL" sz="1500" dirty="0">
                <a:latin typeface="Times New Roman" panose="02020603050405020304" pitchFamily="18" charset="0"/>
                <a:cs typeface="Times New Roman" panose="02020603050405020304" pitchFamily="18" charset="0"/>
              </a:rPr>
              <a:t>Thực hiện đồng bộ, hiệu quả các giải pháp về ngân sách nhà nước, từng bước cơ cấu lại chi ngân sách theo hướng tăng tỷ trong chi đầu tư hợp lý, giảm tỷ trọng chi thường xuyên gắn với đổi mới khu vực dịch vụ công lập và sắp xếp lại bộ máy hành chính. Cơ cấu lại chi thường xuyên trong từng lĩnh vực, đảm bảo kinh phí thực hiện các Nghị quyết về phát triển kinh tế - xã hội của HĐND tỉnh, các chế độ chính sách về tiền lương, về an sinh xã hội, đảm bảo nhiệm vụ chi quốc phòng, an ninh; giảm chi tiêu hội nghị, tiếp khách, đoàn ra, đoàn vào... </a:t>
            </a:r>
            <a:endParaRPr lang="en-US" sz="1500" dirty="0">
              <a:latin typeface="Times New Roman" panose="02020603050405020304" pitchFamily="18" charset="0"/>
              <a:cs typeface="Times New Roman" panose="02020603050405020304" pitchFamily="18" charset="0"/>
            </a:endParaRPr>
          </a:p>
        </p:txBody>
      </p:sp>
      <p:sp>
        <p:nvSpPr>
          <p:cNvPr id="23" name="object 23"/>
          <p:cNvSpPr/>
          <p:nvPr/>
        </p:nvSpPr>
        <p:spPr>
          <a:xfrm>
            <a:off x="1402794" y="4992842"/>
            <a:ext cx="7353300" cy="1252855"/>
          </a:xfrm>
          <a:custGeom>
            <a:avLst/>
            <a:gdLst/>
            <a:ahLst/>
            <a:cxnLst/>
            <a:rect l="l" t="t" r="r" b="b"/>
            <a:pathLst>
              <a:path w="7353300" h="1252854">
                <a:moveTo>
                  <a:pt x="7353300" y="208788"/>
                </a:moveTo>
                <a:lnTo>
                  <a:pt x="7353300" y="1043927"/>
                </a:lnTo>
                <a:lnTo>
                  <a:pt x="7347786" y="1091802"/>
                </a:lnTo>
                <a:lnTo>
                  <a:pt x="7332079" y="1135751"/>
                </a:lnTo>
                <a:lnTo>
                  <a:pt x="7307433" y="1174520"/>
                </a:lnTo>
                <a:lnTo>
                  <a:pt x="7275100" y="1206856"/>
                </a:lnTo>
                <a:lnTo>
                  <a:pt x="7236334" y="1231505"/>
                </a:lnTo>
                <a:lnTo>
                  <a:pt x="7192386" y="1247213"/>
                </a:lnTo>
                <a:lnTo>
                  <a:pt x="7144511" y="1252728"/>
                </a:lnTo>
                <a:lnTo>
                  <a:pt x="0" y="1252728"/>
                </a:lnTo>
                <a:lnTo>
                  <a:pt x="0" y="0"/>
                </a:lnTo>
                <a:lnTo>
                  <a:pt x="7144511" y="0"/>
                </a:lnTo>
                <a:lnTo>
                  <a:pt x="7192386" y="5513"/>
                </a:lnTo>
                <a:lnTo>
                  <a:pt x="7236334" y="21220"/>
                </a:lnTo>
                <a:lnTo>
                  <a:pt x="7275100" y="45866"/>
                </a:lnTo>
                <a:lnTo>
                  <a:pt x="7307433" y="78199"/>
                </a:lnTo>
                <a:lnTo>
                  <a:pt x="7332079" y="116965"/>
                </a:lnTo>
                <a:lnTo>
                  <a:pt x="7347786" y="160913"/>
                </a:lnTo>
                <a:lnTo>
                  <a:pt x="7353300" y="208788"/>
                </a:lnTo>
                <a:close/>
              </a:path>
            </a:pathLst>
          </a:custGeom>
          <a:ln w="9143">
            <a:solidFill>
              <a:srgbClr val="9BBA58"/>
            </a:solidFill>
          </a:ln>
        </p:spPr>
        <p:txBody>
          <a:bodyPr wrap="square" lIns="0" tIns="0" rIns="0" bIns="0" rtlCol="0"/>
          <a:lstStyle/>
          <a:p>
            <a:endParaRPr/>
          </a:p>
        </p:txBody>
      </p:sp>
      <p:sp>
        <p:nvSpPr>
          <p:cNvPr id="25" name="object 25"/>
          <p:cNvSpPr/>
          <p:nvPr/>
        </p:nvSpPr>
        <p:spPr>
          <a:xfrm>
            <a:off x="396240" y="187439"/>
            <a:ext cx="8348472" cy="880884"/>
          </a:xfrm>
          <a:prstGeom prst="rect">
            <a:avLst/>
          </a:prstGeom>
          <a:blipFill>
            <a:blip r:embed="rId9" cstate="print"/>
            <a:stretch>
              <a:fillRect/>
            </a:stretch>
          </a:blipFill>
        </p:spPr>
        <p:txBody>
          <a:bodyPr wrap="square" lIns="0" tIns="0" rIns="0" bIns="0" rtlCol="0"/>
          <a:lstStyle/>
          <a:p>
            <a:endParaRPr/>
          </a:p>
        </p:txBody>
      </p:sp>
      <p:sp>
        <p:nvSpPr>
          <p:cNvPr id="26" name="object 26"/>
          <p:cNvSpPr/>
          <p:nvPr/>
        </p:nvSpPr>
        <p:spPr>
          <a:xfrm>
            <a:off x="1604772" y="449554"/>
            <a:ext cx="5926835" cy="614197"/>
          </a:xfrm>
          <a:prstGeom prst="rect">
            <a:avLst/>
          </a:prstGeom>
          <a:blipFill>
            <a:blip r:embed="rId10" cstate="print"/>
            <a:stretch>
              <a:fillRect/>
            </a:stretch>
          </a:blipFill>
        </p:spPr>
        <p:txBody>
          <a:bodyPr wrap="square" lIns="0" tIns="0" rIns="0" bIns="0" rtlCol="0"/>
          <a:lstStyle/>
          <a:p>
            <a:endParaRPr/>
          </a:p>
        </p:txBody>
      </p:sp>
      <p:sp>
        <p:nvSpPr>
          <p:cNvPr id="27" name="object 27"/>
          <p:cNvSpPr/>
          <p:nvPr/>
        </p:nvSpPr>
        <p:spPr>
          <a:xfrm>
            <a:off x="457962" y="229361"/>
            <a:ext cx="8229600" cy="762000"/>
          </a:xfrm>
          <a:custGeom>
            <a:avLst/>
            <a:gdLst/>
            <a:ahLst/>
            <a:cxnLst/>
            <a:rect l="l" t="t" r="r" b="b"/>
            <a:pathLst>
              <a:path w="8229600" h="762000">
                <a:moveTo>
                  <a:pt x="0" y="762000"/>
                </a:moveTo>
                <a:lnTo>
                  <a:pt x="8229600" y="762000"/>
                </a:lnTo>
                <a:lnTo>
                  <a:pt x="8229600" y="0"/>
                </a:lnTo>
                <a:lnTo>
                  <a:pt x="0" y="0"/>
                </a:lnTo>
                <a:lnTo>
                  <a:pt x="0" y="762000"/>
                </a:lnTo>
                <a:close/>
              </a:path>
            </a:pathLst>
          </a:custGeom>
          <a:solidFill>
            <a:srgbClr val="4AACC5"/>
          </a:solidFill>
        </p:spPr>
        <p:txBody>
          <a:bodyPr wrap="square" lIns="0" tIns="0" rIns="0" bIns="0" rtlCol="0"/>
          <a:lstStyle/>
          <a:p>
            <a:endParaRPr/>
          </a:p>
        </p:txBody>
      </p:sp>
      <p:sp>
        <p:nvSpPr>
          <p:cNvPr id="28" name="object 28"/>
          <p:cNvSpPr/>
          <p:nvPr/>
        </p:nvSpPr>
        <p:spPr>
          <a:xfrm>
            <a:off x="457962" y="229361"/>
            <a:ext cx="8229600" cy="762000"/>
          </a:xfrm>
          <a:custGeom>
            <a:avLst/>
            <a:gdLst/>
            <a:ahLst/>
            <a:cxnLst/>
            <a:rect l="l" t="t" r="r" b="b"/>
            <a:pathLst>
              <a:path w="8229600" h="762000">
                <a:moveTo>
                  <a:pt x="0" y="762000"/>
                </a:moveTo>
                <a:lnTo>
                  <a:pt x="8229600" y="762000"/>
                </a:lnTo>
                <a:lnTo>
                  <a:pt x="8229600" y="0"/>
                </a:lnTo>
                <a:lnTo>
                  <a:pt x="0" y="0"/>
                </a:lnTo>
                <a:lnTo>
                  <a:pt x="0" y="762000"/>
                </a:lnTo>
                <a:close/>
              </a:path>
            </a:pathLst>
          </a:custGeom>
          <a:ln w="38100">
            <a:solidFill>
              <a:srgbClr val="FFFFFF"/>
            </a:solidFill>
          </a:ln>
        </p:spPr>
        <p:txBody>
          <a:bodyPr wrap="square" lIns="0" tIns="0" rIns="0" bIns="0" rtlCol="0"/>
          <a:lstStyle/>
          <a:p>
            <a:endParaRPr/>
          </a:p>
        </p:txBody>
      </p:sp>
      <p:sp>
        <p:nvSpPr>
          <p:cNvPr id="29" name="object 29"/>
          <p:cNvSpPr txBox="1">
            <a:spLocks noGrp="1"/>
          </p:cNvSpPr>
          <p:nvPr>
            <p:ph type="title"/>
          </p:nvPr>
        </p:nvSpPr>
        <p:spPr>
          <a:xfrm>
            <a:off x="457962" y="527050"/>
            <a:ext cx="8229600" cy="330835"/>
          </a:xfrm>
          <a:prstGeom prst="rect">
            <a:avLst/>
          </a:prstGeom>
        </p:spPr>
        <p:txBody>
          <a:bodyPr vert="horz" wrap="square" lIns="0" tIns="13335" rIns="0" bIns="0" rtlCol="0">
            <a:spAutoFit/>
          </a:bodyPr>
          <a:lstStyle/>
          <a:p>
            <a:pPr marL="1342390">
              <a:lnSpc>
                <a:spcPct val="100000"/>
              </a:lnSpc>
              <a:spcBef>
                <a:spcPts val="105"/>
              </a:spcBef>
            </a:pPr>
            <a:r>
              <a:rPr dirty="0">
                <a:solidFill>
                  <a:srgbClr val="FFFFFF"/>
                </a:solidFill>
                <a:latin typeface="Times New Roman"/>
                <a:cs typeface="Times New Roman"/>
              </a:rPr>
              <a:t>MỘT SỐ </a:t>
            </a:r>
            <a:r>
              <a:rPr spc="-5" dirty="0">
                <a:solidFill>
                  <a:srgbClr val="FFFFFF"/>
                </a:solidFill>
                <a:latin typeface="Times New Roman"/>
                <a:cs typeface="Times New Roman"/>
              </a:rPr>
              <a:t>BIỆN </a:t>
            </a:r>
            <a:r>
              <a:rPr dirty="0">
                <a:solidFill>
                  <a:srgbClr val="FFFFFF"/>
                </a:solidFill>
                <a:latin typeface="Times New Roman"/>
                <a:cs typeface="Times New Roman"/>
              </a:rPr>
              <a:t>PHÁP </a:t>
            </a:r>
            <a:r>
              <a:rPr spc="-5" dirty="0">
                <a:solidFill>
                  <a:srgbClr val="FFFFFF"/>
                </a:solidFill>
                <a:latin typeface="Times New Roman"/>
                <a:cs typeface="Times New Roman"/>
              </a:rPr>
              <a:t>ĐIỀU </a:t>
            </a:r>
            <a:r>
              <a:rPr dirty="0">
                <a:solidFill>
                  <a:srgbClr val="FFFFFF"/>
                </a:solidFill>
                <a:latin typeface="Times New Roman"/>
                <a:cs typeface="Times New Roman"/>
              </a:rPr>
              <a:t>HÀNH NGÂN</a:t>
            </a:r>
            <a:r>
              <a:rPr spc="-204" dirty="0">
                <a:solidFill>
                  <a:srgbClr val="FFFFFF"/>
                </a:solidFill>
                <a:latin typeface="Times New Roman"/>
                <a:cs typeface="Times New Roman"/>
              </a:rPr>
              <a:t> </a:t>
            </a:r>
            <a:r>
              <a:rPr spc="-5" dirty="0">
                <a:solidFill>
                  <a:srgbClr val="FFFFFF"/>
                </a:solidFill>
                <a:latin typeface="Times New Roman"/>
                <a:cs typeface="Times New Roman"/>
              </a:rPr>
              <a:t>SÁCH</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90269" y="327101"/>
            <a:ext cx="6666865" cy="391795"/>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000000"/>
                </a:solidFill>
                <a:latin typeface="Times New Roman"/>
                <a:cs typeface="Times New Roman"/>
              </a:rPr>
              <a:t>MỘT </a:t>
            </a:r>
            <a:r>
              <a:rPr sz="2400" spc="-5" dirty="0">
                <a:solidFill>
                  <a:srgbClr val="000000"/>
                </a:solidFill>
                <a:latin typeface="Times New Roman"/>
                <a:cs typeface="Times New Roman"/>
              </a:rPr>
              <a:t>SỐ BIỆN PHÁP ĐIỀU HÀNH NGÂN</a:t>
            </a:r>
            <a:r>
              <a:rPr sz="2400" spc="-210" dirty="0">
                <a:solidFill>
                  <a:srgbClr val="000000"/>
                </a:solidFill>
                <a:latin typeface="Times New Roman"/>
                <a:cs typeface="Times New Roman"/>
              </a:rPr>
              <a:t> </a:t>
            </a:r>
            <a:r>
              <a:rPr sz="2400" spc="-5" dirty="0">
                <a:solidFill>
                  <a:srgbClr val="000000"/>
                </a:solidFill>
                <a:latin typeface="Times New Roman"/>
                <a:cs typeface="Times New Roman"/>
              </a:rPr>
              <a:t>SÁCH</a:t>
            </a:r>
            <a:endParaRPr sz="2400">
              <a:latin typeface="Times New Roman"/>
              <a:cs typeface="Times New Roman"/>
            </a:endParaRPr>
          </a:p>
        </p:txBody>
      </p:sp>
      <p:sp>
        <p:nvSpPr>
          <p:cNvPr id="3" name="object 3"/>
          <p:cNvSpPr/>
          <p:nvPr/>
        </p:nvSpPr>
        <p:spPr>
          <a:xfrm>
            <a:off x="409955" y="1569719"/>
            <a:ext cx="1770888" cy="249936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739140" y="2199132"/>
            <a:ext cx="1112520" cy="1354836"/>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457200" y="1603247"/>
            <a:ext cx="1680972" cy="2401824"/>
          </a:xfrm>
          <a:prstGeom prst="rect">
            <a:avLst/>
          </a:prstGeom>
          <a:blipFill>
            <a:blip r:embed="rId4" cstate="print"/>
            <a:stretch>
              <a:fillRect/>
            </a:stretch>
          </a:blipFill>
        </p:spPr>
        <p:txBody>
          <a:bodyPr wrap="square" lIns="0" tIns="0" rIns="0" bIns="0" rtlCol="0"/>
          <a:lstStyle/>
          <a:p>
            <a:endParaRPr/>
          </a:p>
        </p:txBody>
      </p:sp>
      <p:sp>
        <p:nvSpPr>
          <p:cNvPr id="6" name="object 6"/>
          <p:cNvSpPr/>
          <p:nvPr/>
        </p:nvSpPr>
        <p:spPr>
          <a:xfrm>
            <a:off x="457200" y="1603247"/>
            <a:ext cx="1681480" cy="2402205"/>
          </a:xfrm>
          <a:custGeom>
            <a:avLst/>
            <a:gdLst/>
            <a:ahLst/>
            <a:cxnLst/>
            <a:rect l="l" t="t" r="r" b="b"/>
            <a:pathLst>
              <a:path w="1681480" h="2402204">
                <a:moveTo>
                  <a:pt x="1680972" y="0"/>
                </a:moveTo>
                <a:lnTo>
                  <a:pt x="1680972" y="1561338"/>
                </a:lnTo>
                <a:lnTo>
                  <a:pt x="840486" y="2401824"/>
                </a:lnTo>
                <a:lnTo>
                  <a:pt x="0" y="1561338"/>
                </a:lnTo>
                <a:lnTo>
                  <a:pt x="0" y="0"/>
                </a:lnTo>
                <a:lnTo>
                  <a:pt x="840486" y="840486"/>
                </a:lnTo>
                <a:lnTo>
                  <a:pt x="1680972" y="0"/>
                </a:lnTo>
                <a:close/>
              </a:path>
            </a:pathLst>
          </a:custGeom>
          <a:ln w="9143">
            <a:solidFill>
              <a:srgbClr val="1F487C"/>
            </a:solidFill>
          </a:ln>
        </p:spPr>
        <p:txBody>
          <a:bodyPr wrap="square" lIns="0" tIns="0" rIns="0" bIns="0" rtlCol="0"/>
          <a:lstStyle/>
          <a:p>
            <a:endParaRPr/>
          </a:p>
        </p:txBody>
      </p:sp>
      <p:sp>
        <p:nvSpPr>
          <p:cNvPr id="7" name="object 7"/>
          <p:cNvSpPr txBox="1"/>
          <p:nvPr/>
        </p:nvSpPr>
        <p:spPr>
          <a:xfrm>
            <a:off x="1133043" y="2362326"/>
            <a:ext cx="328295" cy="742315"/>
          </a:xfrm>
          <a:prstGeom prst="rect">
            <a:avLst/>
          </a:prstGeom>
        </p:spPr>
        <p:txBody>
          <a:bodyPr vert="horz" wrap="square" lIns="0" tIns="13335" rIns="0" bIns="0" rtlCol="0">
            <a:spAutoFit/>
          </a:bodyPr>
          <a:lstStyle/>
          <a:p>
            <a:pPr marL="12700">
              <a:lnSpc>
                <a:spcPct val="100000"/>
              </a:lnSpc>
              <a:spcBef>
                <a:spcPts val="105"/>
              </a:spcBef>
            </a:pPr>
            <a:r>
              <a:rPr sz="4700" spc="-85" dirty="0">
                <a:latin typeface="Trebuchet MS"/>
                <a:cs typeface="Trebuchet MS"/>
              </a:rPr>
              <a:t>4</a:t>
            </a:r>
            <a:endParaRPr sz="4700">
              <a:latin typeface="Trebuchet MS"/>
              <a:cs typeface="Trebuchet MS"/>
            </a:endParaRPr>
          </a:p>
        </p:txBody>
      </p:sp>
      <p:sp>
        <p:nvSpPr>
          <p:cNvPr id="8" name="object 8"/>
          <p:cNvSpPr/>
          <p:nvPr/>
        </p:nvSpPr>
        <p:spPr>
          <a:xfrm>
            <a:off x="2138172" y="1603247"/>
            <a:ext cx="6548755" cy="1562100"/>
          </a:xfrm>
          <a:custGeom>
            <a:avLst/>
            <a:gdLst/>
            <a:ahLst/>
            <a:cxnLst/>
            <a:rect l="l" t="t" r="r" b="b"/>
            <a:pathLst>
              <a:path w="6548755" h="1562100">
                <a:moveTo>
                  <a:pt x="6288278" y="0"/>
                </a:moveTo>
                <a:lnTo>
                  <a:pt x="0" y="0"/>
                </a:lnTo>
                <a:lnTo>
                  <a:pt x="0" y="1562100"/>
                </a:lnTo>
                <a:lnTo>
                  <a:pt x="6288278" y="1562100"/>
                </a:lnTo>
                <a:lnTo>
                  <a:pt x="6335070" y="1557904"/>
                </a:lnTo>
                <a:lnTo>
                  <a:pt x="6379113" y="1545809"/>
                </a:lnTo>
                <a:lnTo>
                  <a:pt x="6419671" y="1526549"/>
                </a:lnTo>
                <a:lnTo>
                  <a:pt x="6456008" y="1500861"/>
                </a:lnTo>
                <a:lnTo>
                  <a:pt x="6487389" y="1469480"/>
                </a:lnTo>
                <a:lnTo>
                  <a:pt x="6513077" y="1433143"/>
                </a:lnTo>
                <a:lnTo>
                  <a:pt x="6532337" y="1392585"/>
                </a:lnTo>
                <a:lnTo>
                  <a:pt x="6544432" y="1348542"/>
                </a:lnTo>
                <a:lnTo>
                  <a:pt x="6548628" y="1301750"/>
                </a:lnTo>
                <a:lnTo>
                  <a:pt x="6548628" y="260350"/>
                </a:lnTo>
                <a:lnTo>
                  <a:pt x="6544432" y="213557"/>
                </a:lnTo>
                <a:lnTo>
                  <a:pt x="6532337" y="169514"/>
                </a:lnTo>
                <a:lnTo>
                  <a:pt x="6513077" y="128956"/>
                </a:lnTo>
                <a:lnTo>
                  <a:pt x="6487389" y="92619"/>
                </a:lnTo>
                <a:lnTo>
                  <a:pt x="6456008" y="61238"/>
                </a:lnTo>
                <a:lnTo>
                  <a:pt x="6419671" y="35550"/>
                </a:lnTo>
                <a:lnTo>
                  <a:pt x="6379113" y="16290"/>
                </a:lnTo>
                <a:lnTo>
                  <a:pt x="6335070" y="4195"/>
                </a:lnTo>
                <a:lnTo>
                  <a:pt x="6288278" y="0"/>
                </a:lnTo>
                <a:close/>
              </a:path>
            </a:pathLst>
          </a:custGeom>
          <a:solidFill>
            <a:srgbClr val="EDEBE0">
              <a:alpha val="90194"/>
            </a:srgbClr>
          </a:solidFill>
        </p:spPr>
        <p:txBody>
          <a:bodyPr wrap="square" lIns="0" tIns="0" rIns="0" bIns="0" rtlCol="0"/>
          <a:lstStyle/>
          <a:p>
            <a:endParaRPr/>
          </a:p>
        </p:txBody>
      </p:sp>
      <p:sp>
        <p:nvSpPr>
          <p:cNvPr id="9" name="object 9"/>
          <p:cNvSpPr/>
          <p:nvPr/>
        </p:nvSpPr>
        <p:spPr>
          <a:xfrm>
            <a:off x="2138172" y="1603247"/>
            <a:ext cx="6548755" cy="1562100"/>
          </a:xfrm>
          <a:custGeom>
            <a:avLst/>
            <a:gdLst/>
            <a:ahLst/>
            <a:cxnLst/>
            <a:rect l="l" t="t" r="r" b="b"/>
            <a:pathLst>
              <a:path w="6548755" h="1562100">
                <a:moveTo>
                  <a:pt x="6548628" y="260350"/>
                </a:moveTo>
                <a:lnTo>
                  <a:pt x="6548628" y="1301750"/>
                </a:lnTo>
                <a:lnTo>
                  <a:pt x="6544432" y="1348542"/>
                </a:lnTo>
                <a:lnTo>
                  <a:pt x="6532337" y="1392585"/>
                </a:lnTo>
                <a:lnTo>
                  <a:pt x="6513077" y="1433143"/>
                </a:lnTo>
                <a:lnTo>
                  <a:pt x="6487389" y="1469480"/>
                </a:lnTo>
                <a:lnTo>
                  <a:pt x="6456008" y="1500861"/>
                </a:lnTo>
                <a:lnTo>
                  <a:pt x="6419671" y="1526549"/>
                </a:lnTo>
                <a:lnTo>
                  <a:pt x="6379113" y="1545809"/>
                </a:lnTo>
                <a:lnTo>
                  <a:pt x="6335070" y="1557904"/>
                </a:lnTo>
                <a:lnTo>
                  <a:pt x="6288278" y="1562100"/>
                </a:lnTo>
                <a:lnTo>
                  <a:pt x="0" y="1562100"/>
                </a:lnTo>
                <a:lnTo>
                  <a:pt x="0" y="0"/>
                </a:lnTo>
                <a:lnTo>
                  <a:pt x="6288278" y="0"/>
                </a:lnTo>
                <a:lnTo>
                  <a:pt x="6335070" y="4195"/>
                </a:lnTo>
                <a:lnTo>
                  <a:pt x="6379113" y="16290"/>
                </a:lnTo>
                <a:lnTo>
                  <a:pt x="6419671" y="35550"/>
                </a:lnTo>
                <a:lnTo>
                  <a:pt x="6456008" y="61238"/>
                </a:lnTo>
                <a:lnTo>
                  <a:pt x="6487389" y="92619"/>
                </a:lnTo>
                <a:lnTo>
                  <a:pt x="6513077" y="128956"/>
                </a:lnTo>
                <a:lnTo>
                  <a:pt x="6532337" y="169514"/>
                </a:lnTo>
                <a:lnTo>
                  <a:pt x="6544432" y="213557"/>
                </a:lnTo>
                <a:lnTo>
                  <a:pt x="6548628" y="260350"/>
                </a:lnTo>
                <a:close/>
              </a:path>
            </a:pathLst>
          </a:custGeom>
          <a:ln w="9144">
            <a:solidFill>
              <a:srgbClr val="1F487C"/>
            </a:solidFill>
          </a:ln>
        </p:spPr>
        <p:txBody>
          <a:bodyPr wrap="square" lIns="0" tIns="0" rIns="0" bIns="0" rtlCol="0"/>
          <a:lstStyle/>
          <a:p>
            <a:endParaRPr/>
          </a:p>
        </p:txBody>
      </p:sp>
      <p:sp>
        <p:nvSpPr>
          <p:cNvPr id="10" name="object 10"/>
          <p:cNvSpPr txBox="1"/>
          <p:nvPr/>
        </p:nvSpPr>
        <p:spPr>
          <a:xfrm>
            <a:off x="2240026" y="1592325"/>
            <a:ext cx="6376035" cy="1534160"/>
          </a:xfrm>
          <a:prstGeom prst="rect">
            <a:avLst/>
          </a:prstGeom>
        </p:spPr>
        <p:txBody>
          <a:bodyPr vert="horz" wrap="square" lIns="0" tIns="45085" rIns="0" bIns="0" rtlCol="0">
            <a:spAutoFit/>
          </a:bodyPr>
          <a:lstStyle/>
          <a:p>
            <a:pPr marL="184785" marR="5080" indent="-172085" algn="just">
              <a:lnSpc>
                <a:spcPct val="86500"/>
              </a:lnSpc>
              <a:spcBef>
                <a:spcPts val="355"/>
              </a:spcBef>
              <a:buChar char="•"/>
              <a:tabLst>
                <a:tab pos="185420" algn="l"/>
              </a:tabLst>
            </a:pPr>
            <a:r>
              <a:rPr sz="1600" spc="-10" dirty="0">
                <a:latin typeface="Times New Roman"/>
                <a:cs typeface="Times New Roman"/>
              </a:rPr>
              <a:t>Đẩy </a:t>
            </a:r>
            <a:r>
              <a:rPr sz="1600" spc="-5" dirty="0">
                <a:latin typeface="Times New Roman"/>
                <a:cs typeface="Times New Roman"/>
              </a:rPr>
              <a:t>nhanh việc thực hiện </a:t>
            </a:r>
            <a:r>
              <a:rPr sz="1600" dirty="0">
                <a:latin typeface="Times New Roman"/>
                <a:cs typeface="Times New Roman"/>
              </a:rPr>
              <a:t>đổi </a:t>
            </a:r>
            <a:r>
              <a:rPr sz="1600" spc="-10" dirty="0">
                <a:latin typeface="Times New Roman"/>
                <a:cs typeface="Times New Roman"/>
              </a:rPr>
              <a:t>mới </a:t>
            </a:r>
            <a:r>
              <a:rPr sz="1600" dirty="0">
                <a:latin typeface="Times New Roman"/>
                <a:cs typeface="Times New Roman"/>
              </a:rPr>
              <a:t>cơ </a:t>
            </a:r>
            <a:r>
              <a:rPr sz="1600" spc="-5" dirty="0">
                <a:latin typeface="Times New Roman"/>
                <a:cs typeface="Times New Roman"/>
              </a:rPr>
              <a:t>chế quản lý tài </a:t>
            </a:r>
            <a:r>
              <a:rPr sz="1600" dirty="0">
                <a:latin typeface="Times New Roman"/>
                <a:cs typeface="Times New Roman"/>
              </a:rPr>
              <a:t>chính; </a:t>
            </a:r>
            <a:r>
              <a:rPr sz="1600" spc="-5" dirty="0">
                <a:latin typeface="Times New Roman"/>
                <a:cs typeface="Times New Roman"/>
              </a:rPr>
              <a:t>tổ chức, </a:t>
            </a:r>
            <a:r>
              <a:rPr sz="1600" spc="-10" dirty="0">
                <a:latin typeface="Times New Roman"/>
                <a:cs typeface="Times New Roman"/>
              </a:rPr>
              <a:t>sắp  </a:t>
            </a:r>
            <a:r>
              <a:rPr sz="1600" spc="-5" dirty="0">
                <a:latin typeface="Times New Roman"/>
                <a:cs typeface="Times New Roman"/>
              </a:rPr>
              <a:t>xếp lại hệ </a:t>
            </a:r>
            <a:r>
              <a:rPr sz="1600" dirty="0">
                <a:latin typeface="Times New Roman"/>
                <a:cs typeface="Times New Roman"/>
              </a:rPr>
              <a:t>thống các </a:t>
            </a:r>
            <a:r>
              <a:rPr sz="1600" spc="-5" dirty="0">
                <a:latin typeface="Times New Roman"/>
                <a:cs typeface="Times New Roman"/>
              </a:rPr>
              <a:t>đơn vị sự nghiệp </a:t>
            </a:r>
            <a:r>
              <a:rPr sz="1600" dirty="0">
                <a:latin typeface="Times New Roman"/>
                <a:cs typeface="Times New Roman"/>
              </a:rPr>
              <a:t>công </a:t>
            </a:r>
            <a:r>
              <a:rPr sz="1600" spc="-5" dirty="0">
                <a:latin typeface="Times New Roman"/>
                <a:cs typeface="Times New Roman"/>
              </a:rPr>
              <a:t>lập. </a:t>
            </a:r>
            <a:r>
              <a:rPr sz="1600" spc="-20" dirty="0">
                <a:latin typeface="Times New Roman"/>
                <a:cs typeface="Times New Roman"/>
              </a:rPr>
              <a:t>Tiếp </a:t>
            </a:r>
            <a:r>
              <a:rPr sz="1600" spc="-5" dirty="0">
                <a:latin typeface="Times New Roman"/>
                <a:cs typeface="Times New Roman"/>
              </a:rPr>
              <a:t>tục triển khai thực  hiện cơ chế tự chủ của đơn </a:t>
            </a:r>
            <a:r>
              <a:rPr sz="1600" dirty="0">
                <a:latin typeface="Times New Roman"/>
                <a:cs typeface="Times New Roman"/>
              </a:rPr>
              <a:t>vị </a:t>
            </a:r>
            <a:r>
              <a:rPr sz="1600" spc="-5" dirty="0">
                <a:latin typeface="Times New Roman"/>
                <a:cs typeface="Times New Roman"/>
              </a:rPr>
              <a:t>sự nghiệp gắn với lộ trình tính giá </a:t>
            </a:r>
            <a:r>
              <a:rPr sz="1600" spc="-10" dirty="0">
                <a:latin typeface="Times New Roman"/>
                <a:cs typeface="Times New Roman"/>
              </a:rPr>
              <a:t>dịch </a:t>
            </a:r>
            <a:r>
              <a:rPr sz="1600" dirty="0">
                <a:latin typeface="Times New Roman"/>
                <a:cs typeface="Times New Roman"/>
              </a:rPr>
              <a:t>vụ </a:t>
            </a:r>
            <a:r>
              <a:rPr sz="1600" spc="-5" dirty="0">
                <a:latin typeface="Times New Roman"/>
                <a:cs typeface="Times New Roman"/>
              </a:rPr>
              <a:t>sự  nghiệp công. </a:t>
            </a:r>
            <a:r>
              <a:rPr sz="1600" spc="-10" dirty="0">
                <a:latin typeface="Times New Roman"/>
                <a:cs typeface="Times New Roman"/>
              </a:rPr>
              <a:t>Đẩy mạnh </a:t>
            </a:r>
            <a:r>
              <a:rPr sz="1600" spc="-5" dirty="0">
                <a:latin typeface="Times New Roman"/>
                <a:cs typeface="Times New Roman"/>
              </a:rPr>
              <a:t>việc chuyển phương thức </a:t>
            </a:r>
            <a:r>
              <a:rPr sz="1600" dirty="0">
                <a:latin typeface="Times New Roman"/>
                <a:cs typeface="Times New Roman"/>
              </a:rPr>
              <a:t>hỗ </a:t>
            </a:r>
            <a:r>
              <a:rPr sz="1600" spc="-10" dirty="0">
                <a:latin typeface="Times New Roman"/>
                <a:cs typeface="Times New Roman"/>
              </a:rPr>
              <a:t>trợ </a:t>
            </a:r>
            <a:r>
              <a:rPr sz="1600" spc="-5" dirty="0">
                <a:latin typeface="Times New Roman"/>
                <a:cs typeface="Times New Roman"/>
              </a:rPr>
              <a:t>trực tiếp </a:t>
            </a:r>
            <a:r>
              <a:rPr sz="1600" dirty="0">
                <a:latin typeface="Times New Roman"/>
                <a:cs typeface="Times New Roman"/>
              </a:rPr>
              <a:t>đối </a:t>
            </a:r>
            <a:r>
              <a:rPr sz="1600" spc="-5" dirty="0">
                <a:latin typeface="Times New Roman"/>
                <a:cs typeface="Times New Roman"/>
              </a:rPr>
              <a:t>với  </a:t>
            </a:r>
            <a:r>
              <a:rPr sz="1600" spc="-10" dirty="0">
                <a:latin typeface="Times New Roman"/>
                <a:cs typeface="Times New Roman"/>
              </a:rPr>
              <a:t>các </a:t>
            </a:r>
            <a:r>
              <a:rPr sz="1600" spc="-5" dirty="0">
                <a:latin typeface="Times New Roman"/>
                <a:cs typeface="Times New Roman"/>
              </a:rPr>
              <a:t>đơn </a:t>
            </a:r>
            <a:r>
              <a:rPr sz="1600" dirty="0">
                <a:latin typeface="Times New Roman"/>
                <a:cs typeface="Times New Roman"/>
              </a:rPr>
              <a:t>vị </a:t>
            </a:r>
            <a:r>
              <a:rPr sz="1600" spc="-5" dirty="0">
                <a:latin typeface="Times New Roman"/>
                <a:cs typeface="Times New Roman"/>
              </a:rPr>
              <a:t>sự nghiệp công lập sang </a:t>
            </a:r>
            <a:r>
              <a:rPr sz="1600" spc="-10" dirty="0">
                <a:latin typeface="Times New Roman"/>
                <a:cs typeface="Times New Roman"/>
              </a:rPr>
              <a:t>cơ </a:t>
            </a:r>
            <a:r>
              <a:rPr sz="1600" spc="-5" dirty="0">
                <a:latin typeface="Times New Roman"/>
                <a:cs typeface="Times New Roman"/>
              </a:rPr>
              <a:t>chế đấu </a:t>
            </a:r>
            <a:r>
              <a:rPr sz="1600" dirty="0">
                <a:latin typeface="Times New Roman"/>
                <a:cs typeface="Times New Roman"/>
              </a:rPr>
              <a:t>thầu. </a:t>
            </a:r>
            <a:r>
              <a:rPr sz="1600" spc="-5" dirty="0">
                <a:latin typeface="Times New Roman"/>
                <a:cs typeface="Times New Roman"/>
              </a:rPr>
              <a:t>Chuyển </a:t>
            </a:r>
            <a:r>
              <a:rPr sz="1600" dirty="0">
                <a:latin typeface="Times New Roman"/>
                <a:cs typeface="Times New Roman"/>
              </a:rPr>
              <a:t>đổi </a:t>
            </a:r>
            <a:r>
              <a:rPr sz="1600" spc="-10" dirty="0">
                <a:latin typeface="Times New Roman"/>
                <a:cs typeface="Times New Roman"/>
              </a:rPr>
              <a:t>các </a:t>
            </a:r>
            <a:r>
              <a:rPr sz="1600" spc="-5" dirty="0">
                <a:latin typeface="Times New Roman"/>
                <a:cs typeface="Times New Roman"/>
              </a:rPr>
              <a:t>đơn </a:t>
            </a:r>
            <a:r>
              <a:rPr sz="1600" spc="-15" dirty="0">
                <a:latin typeface="Times New Roman"/>
                <a:cs typeface="Times New Roman"/>
              </a:rPr>
              <a:t>vị  </a:t>
            </a:r>
            <a:r>
              <a:rPr sz="1600" spc="-5" dirty="0">
                <a:latin typeface="Times New Roman"/>
                <a:cs typeface="Times New Roman"/>
              </a:rPr>
              <a:t>sự nghiệp công lập tự chủ toàn </a:t>
            </a:r>
            <a:r>
              <a:rPr sz="1600" dirty="0">
                <a:latin typeface="Times New Roman"/>
                <a:cs typeface="Times New Roman"/>
              </a:rPr>
              <a:t>bộ sang </a:t>
            </a:r>
            <a:r>
              <a:rPr sz="1600" spc="-5" dirty="0">
                <a:latin typeface="Times New Roman"/>
                <a:cs typeface="Times New Roman"/>
              </a:rPr>
              <a:t>công ty cổ phần theo </a:t>
            </a:r>
            <a:r>
              <a:rPr sz="1600" dirty="0">
                <a:latin typeface="Times New Roman"/>
                <a:cs typeface="Times New Roman"/>
              </a:rPr>
              <a:t>phê </a:t>
            </a:r>
            <a:r>
              <a:rPr sz="1600" spc="-5" dirty="0">
                <a:latin typeface="Times New Roman"/>
                <a:cs typeface="Times New Roman"/>
              </a:rPr>
              <a:t>duyệt của  Thủ tướng </a:t>
            </a:r>
            <a:r>
              <a:rPr sz="1600" dirty="0">
                <a:latin typeface="Times New Roman"/>
                <a:cs typeface="Times New Roman"/>
              </a:rPr>
              <a:t>Chính</a:t>
            </a:r>
            <a:r>
              <a:rPr sz="1600" spc="10" dirty="0">
                <a:latin typeface="Times New Roman"/>
                <a:cs typeface="Times New Roman"/>
              </a:rPr>
              <a:t> </a:t>
            </a:r>
            <a:r>
              <a:rPr sz="1600" dirty="0">
                <a:latin typeface="Times New Roman"/>
                <a:cs typeface="Times New Roman"/>
              </a:rPr>
              <a:t>phủ.</a:t>
            </a:r>
          </a:p>
        </p:txBody>
      </p:sp>
      <p:sp>
        <p:nvSpPr>
          <p:cNvPr id="11" name="object 11"/>
          <p:cNvSpPr/>
          <p:nvPr/>
        </p:nvSpPr>
        <p:spPr>
          <a:xfrm>
            <a:off x="409955" y="3688079"/>
            <a:ext cx="1770888" cy="2499360"/>
          </a:xfrm>
          <a:prstGeom prst="rect">
            <a:avLst/>
          </a:prstGeom>
          <a:blipFill>
            <a:blip r:embed="rId2" cstate="print"/>
            <a:stretch>
              <a:fillRect/>
            </a:stretch>
          </a:blipFill>
        </p:spPr>
        <p:txBody>
          <a:bodyPr wrap="square" lIns="0" tIns="0" rIns="0" bIns="0" rtlCol="0"/>
          <a:lstStyle/>
          <a:p>
            <a:endParaRPr/>
          </a:p>
        </p:txBody>
      </p:sp>
      <p:sp>
        <p:nvSpPr>
          <p:cNvPr id="12" name="object 12"/>
          <p:cNvSpPr/>
          <p:nvPr/>
        </p:nvSpPr>
        <p:spPr>
          <a:xfrm>
            <a:off x="739140" y="4315967"/>
            <a:ext cx="1112520" cy="1356360"/>
          </a:xfrm>
          <a:prstGeom prst="rect">
            <a:avLst/>
          </a:prstGeom>
          <a:blipFill>
            <a:blip r:embed="rId5" cstate="print"/>
            <a:stretch>
              <a:fillRect/>
            </a:stretch>
          </a:blipFill>
        </p:spPr>
        <p:txBody>
          <a:bodyPr wrap="square" lIns="0" tIns="0" rIns="0" bIns="0" rtlCol="0"/>
          <a:lstStyle/>
          <a:p>
            <a:endParaRPr/>
          </a:p>
        </p:txBody>
      </p:sp>
      <p:sp>
        <p:nvSpPr>
          <p:cNvPr id="13" name="object 13"/>
          <p:cNvSpPr/>
          <p:nvPr/>
        </p:nvSpPr>
        <p:spPr>
          <a:xfrm>
            <a:off x="457200" y="3721608"/>
            <a:ext cx="1680972" cy="2401824"/>
          </a:xfrm>
          <a:prstGeom prst="rect">
            <a:avLst/>
          </a:prstGeom>
          <a:blipFill>
            <a:blip r:embed="rId6" cstate="print"/>
            <a:stretch>
              <a:fillRect/>
            </a:stretch>
          </a:blipFill>
        </p:spPr>
        <p:txBody>
          <a:bodyPr wrap="square" lIns="0" tIns="0" rIns="0" bIns="0" rtlCol="0"/>
          <a:lstStyle/>
          <a:p>
            <a:endParaRPr/>
          </a:p>
        </p:txBody>
      </p:sp>
      <p:sp>
        <p:nvSpPr>
          <p:cNvPr id="14" name="object 14"/>
          <p:cNvSpPr/>
          <p:nvPr/>
        </p:nvSpPr>
        <p:spPr>
          <a:xfrm>
            <a:off x="457200" y="3721608"/>
            <a:ext cx="1681480" cy="2402205"/>
          </a:xfrm>
          <a:custGeom>
            <a:avLst/>
            <a:gdLst/>
            <a:ahLst/>
            <a:cxnLst/>
            <a:rect l="l" t="t" r="r" b="b"/>
            <a:pathLst>
              <a:path w="1681480" h="2402204">
                <a:moveTo>
                  <a:pt x="1680972" y="0"/>
                </a:moveTo>
                <a:lnTo>
                  <a:pt x="1680972" y="1561338"/>
                </a:lnTo>
                <a:lnTo>
                  <a:pt x="840486" y="2401824"/>
                </a:lnTo>
                <a:lnTo>
                  <a:pt x="0" y="1561338"/>
                </a:lnTo>
                <a:lnTo>
                  <a:pt x="0" y="0"/>
                </a:lnTo>
                <a:lnTo>
                  <a:pt x="840486" y="840486"/>
                </a:lnTo>
                <a:lnTo>
                  <a:pt x="1680972" y="0"/>
                </a:lnTo>
                <a:close/>
              </a:path>
            </a:pathLst>
          </a:custGeom>
          <a:ln w="9143">
            <a:solidFill>
              <a:srgbClr val="1F487C"/>
            </a:solidFill>
          </a:ln>
        </p:spPr>
        <p:txBody>
          <a:bodyPr wrap="square" lIns="0" tIns="0" rIns="0" bIns="0" rtlCol="0"/>
          <a:lstStyle/>
          <a:p>
            <a:endParaRPr/>
          </a:p>
        </p:txBody>
      </p:sp>
      <p:sp>
        <p:nvSpPr>
          <p:cNvPr id="15" name="object 15"/>
          <p:cNvSpPr txBox="1"/>
          <p:nvPr/>
        </p:nvSpPr>
        <p:spPr>
          <a:xfrm>
            <a:off x="1133043" y="4480305"/>
            <a:ext cx="328295" cy="742315"/>
          </a:xfrm>
          <a:prstGeom prst="rect">
            <a:avLst/>
          </a:prstGeom>
        </p:spPr>
        <p:txBody>
          <a:bodyPr vert="horz" wrap="square" lIns="0" tIns="12700" rIns="0" bIns="0" rtlCol="0">
            <a:spAutoFit/>
          </a:bodyPr>
          <a:lstStyle/>
          <a:p>
            <a:pPr marL="12700">
              <a:lnSpc>
                <a:spcPct val="100000"/>
              </a:lnSpc>
              <a:spcBef>
                <a:spcPts val="100"/>
              </a:spcBef>
            </a:pPr>
            <a:r>
              <a:rPr sz="4700" spc="-85" dirty="0">
                <a:latin typeface="Trebuchet MS"/>
                <a:cs typeface="Trebuchet MS"/>
              </a:rPr>
              <a:t>5</a:t>
            </a:r>
            <a:endParaRPr sz="4700">
              <a:latin typeface="Trebuchet MS"/>
              <a:cs typeface="Trebuchet MS"/>
            </a:endParaRPr>
          </a:p>
        </p:txBody>
      </p:sp>
      <p:sp>
        <p:nvSpPr>
          <p:cNvPr id="16" name="object 16"/>
          <p:cNvSpPr/>
          <p:nvPr/>
        </p:nvSpPr>
        <p:spPr>
          <a:xfrm>
            <a:off x="2138172" y="3721608"/>
            <a:ext cx="6548755" cy="1560830"/>
          </a:xfrm>
          <a:custGeom>
            <a:avLst/>
            <a:gdLst/>
            <a:ahLst/>
            <a:cxnLst/>
            <a:rect l="l" t="t" r="r" b="b"/>
            <a:pathLst>
              <a:path w="6548755" h="1560829">
                <a:moveTo>
                  <a:pt x="6288532" y="0"/>
                </a:moveTo>
                <a:lnTo>
                  <a:pt x="0" y="0"/>
                </a:lnTo>
                <a:lnTo>
                  <a:pt x="0" y="1560576"/>
                </a:lnTo>
                <a:lnTo>
                  <a:pt x="6288532" y="1560576"/>
                </a:lnTo>
                <a:lnTo>
                  <a:pt x="6335281" y="1556385"/>
                </a:lnTo>
                <a:lnTo>
                  <a:pt x="6379283" y="1544302"/>
                </a:lnTo>
                <a:lnTo>
                  <a:pt x="6419802" y="1525063"/>
                </a:lnTo>
                <a:lnTo>
                  <a:pt x="6456104" y="1499401"/>
                </a:lnTo>
                <a:lnTo>
                  <a:pt x="6487453" y="1468052"/>
                </a:lnTo>
                <a:lnTo>
                  <a:pt x="6513115" y="1431750"/>
                </a:lnTo>
                <a:lnTo>
                  <a:pt x="6532354" y="1391231"/>
                </a:lnTo>
                <a:lnTo>
                  <a:pt x="6544437" y="1347229"/>
                </a:lnTo>
                <a:lnTo>
                  <a:pt x="6548628" y="1300480"/>
                </a:lnTo>
                <a:lnTo>
                  <a:pt x="6548628" y="260096"/>
                </a:lnTo>
                <a:lnTo>
                  <a:pt x="6544437" y="213346"/>
                </a:lnTo>
                <a:lnTo>
                  <a:pt x="6532354" y="169344"/>
                </a:lnTo>
                <a:lnTo>
                  <a:pt x="6513115" y="128825"/>
                </a:lnTo>
                <a:lnTo>
                  <a:pt x="6487453" y="92523"/>
                </a:lnTo>
                <a:lnTo>
                  <a:pt x="6456104" y="61174"/>
                </a:lnTo>
                <a:lnTo>
                  <a:pt x="6419802" y="35512"/>
                </a:lnTo>
                <a:lnTo>
                  <a:pt x="6379283" y="16273"/>
                </a:lnTo>
                <a:lnTo>
                  <a:pt x="6335281" y="4190"/>
                </a:lnTo>
                <a:lnTo>
                  <a:pt x="6288532" y="0"/>
                </a:lnTo>
                <a:close/>
              </a:path>
            </a:pathLst>
          </a:custGeom>
          <a:solidFill>
            <a:srgbClr val="EDEBE0">
              <a:alpha val="90194"/>
            </a:srgbClr>
          </a:solidFill>
        </p:spPr>
        <p:txBody>
          <a:bodyPr wrap="square" lIns="0" tIns="0" rIns="0" bIns="0" rtlCol="0"/>
          <a:lstStyle/>
          <a:p>
            <a:endParaRPr/>
          </a:p>
        </p:txBody>
      </p:sp>
      <p:sp>
        <p:nvSpPr>
          <p:cNvPr id="17" name="object 17"/>
          <p:cNvSpPr/>
          <p:nvPr/>
        </p:nvSpPr>
        <p:spPr>
          <a:xfrm>
            <a:off x="2138172" y="3721608"/>
            <a:ext cx="6548755" cy="1560830"/>
          </a:xfrm>
          <a:custGeom>
            <a:avLst/>
            <a:gdLst/>
            <a:ahLst/>
            <a:cxnLst/>
            <a:rect l="l" t="t" r="r" b="b"/>
            <a:pathLst>
              <a:path w="6548755" h="1560829">
                <a:moveTo>
                  <a:pt x="6548628" y="260096"/>
                </a:moveTo>
                <a:lnTo>
                  <a:pt x="6548628" y="1300480"/>
                </a:lnTo>
                <a:lnTo>
                  <a:pt x="6544437" y="1347229"/>
                </a:lnTo>
                <a:lnTo>
                  <a:pt x="6532354" y="1391231"/>
                </a:lnTo>
                <a:lnTo>
                  <a:pt x="6513115" y="1431750"/>
                </a:lnTo>
                <a:lnTo>
                  <a:pt x="6487453" y="1468052"/>
                </a:lnTo>
                <a:lnTo>
                  <a:pt x="6456104" y="1499401"/>
                </a:lnTo>
                <a:lnTo>
                  <a:pt x="6419802" y="1525063"/>
                </a:lnTo>
                <a:lnTo>
                  <a:pt x="6379283" y="1544302"/>
                </a:lnTo>
                <a:lnTo>
                  <a:pt x="6335281" y="1556385"/>
                </a:lnTo>
                <a:lnTo>
                  <a:pt x="6288532" y="1560576"/>
                </a:lnTo>
                <a:lnTo>
                  <a:pt x="0" y="1560576"/>
                </a:lnTo>
                <a:lnTo>
                  <a:pt x="0" y="0"/>
                </a:lnTo>
                <a:lnTo>
                  <a:pt x="6288532" y="0"/>
                </a:lnTo>
                <a:lnTo>
                  <a:pt x="6335281" y="4190"/>
                </a:lnTo>
                <a:lnTo>
                  <a:pt x="6379283" y="16273"/>
                </a:lnTo>
                <a:lnTo>
                  <a:pt x="6419802" y="35512"/>
                </a:lnTo>
                <a:lnTo>
                  <a:pt x="6456104" y="61174"/>
                </a:lnTo>
                <a:lnTo>
                  <a:pt x="6487453" y="92523"/>
                </a:lnTo>
                <a:lnTo>
                  <a:pt x="6513115" y="128825"/>
                </a:lnTo>
                <a:lnTo>
                  <a:pt x="6532354" y="169344"/>
                </a:lnTo>
                <a:lnTo>
                  <a:pt x="6544437" y="213346"/>
                </a:lnTo>
                <a:lnTo>
                  <a:pt x="6548628" y="260096"/>
                </a:lnTo>
                <a:close/>
              </a:path>
            </a:pathLst>
          </a:custGeom>
          <a:ln w="9144">
            <a:solidFill>
              <a:srgbClr val="1F487C"/>
            </a:solidFill>
          </a:ln>
        </p:spPr>
        <p:txBody>
          <a:bodyPr wrap="square" lIns="0" tIns="0" rIns="0" bIns="0" rtlCol="0"/>
          <a:lstStyle/>
          <a:p>
            <a:endParaRPr/>
          </a:p>
        </p:txBody>
      </p:sp>
      <p:sp>
        <p:nvSpPr>
          <p:cNvPr id="18" name="object 18"/>
          <p:cNvSpPr txBox="1"/>
          <p:nvPr/>
        </p:nvSpPr>
        <p:spPr>
          <a:xfrm>
            <a:off x="2240026" y="3815841"/>
            <a:ext cx="6374765" cy="1323975"/>
          </a:xfrm>
          <a:prstGeom prst="rect">
            <a:avLst/>
          </a:prstGeom>
        </p:spPr>
        <p:txBody>
          <a:bodyPr vert="horz" wrap="square" lIns="0" tIns="45085" rIns="0" bIns="0" rtlCol="0">
            <a:spAutoFit/>
          </a:bodyPr>
          <a:lstStyle/>
          <a:p>
            <a:pPr marL="184785" marR="5080" indent="-172085" algn="just">
              <a:lnSpc>
                <a:spcPct val="86500"/>
              </a:lnSpc>
              <a:spcBef>
                <a:spcPts val="355"/>
              </a:spcBef>
              <a:buChar char="•"/>
              <a:tabLst>
                <a:tab pos="185420" algn="l"/>
              </a:tabLst>
            </a:pPr>
            <a:r>
              <a:rPr sz="1600" spc="-10" dirty="0">
                <a:latin typeface="Times New Roman"/>
                <a:cs typeface="Times New Roman"/>
              </a:rPr>
              <a:t>Điều </a:t>
            </a:r>
            <a:r>
              <a:rPr sz="1600" spc="-5" dirty="0">
                <a:latin typeface="Times New Roman"/>
                <a:cs typeface="Times New Roman"/>
              </a:rPr>
              <a:t>hành chi NSNN theo </a:t>
            </a:r>
            <a:r>
              <a:rPr sz="1600" dirty="0">
                <a:latin typeface="Times New Roman"/>
                <a:cs typeface="Times New Roman"/>
              </a:rPr>
              <a:t>dự </a:t>
            </a:r>
            <a:r>
              <a:rPr sz="1600" spc="-5" dirty="0">
                <a:latin typeface="Times New Roman"/>
                <a:cs typeface="Times New Roman"/>
              </a:rPr>
              <a:t>toán được giao; </a:t>
            </a:r>
            <a:r>
              <a:rPr sz="1600" dirty="0">
                <a:latin typeface="Times New Roman"/>
                <a:cs typeface="Times New Roman"/>
              </a:rPr>
              <a:t>không bố </a:t>
            </a:r>
            <a:r>
              <a:rPr sz="1600" spc="-5" dirty="0">
                <a:latin typeface="Times New Roman"/>
                <a:cs typeface="Times New Roman"/>
              </a:rPr>
              <a:t>trí </a:t>
            </a:r>
            <a:r>
              <a:rPr sz="1600" dirty="0">
                <a:latin typeface="Times New Roman"/>
                <a:cs typeface="Times New Roman"/>
              </a:rPr>
              <a:t>dự </a:t>
            </a:r>
            <a:r>
              <a:rPr sz="1600" spc="-5" dirty="0">
                <a:latin typeface="Times New Roman"/>
                <a:cs typeface="Times New Roman"/>
              </a:rPr>
              <a:t>toán chi cho  </a:t>
            </a:r>
            <a:r>
              <a:rPr sz="1600" spc="-10" dirty="0">
                <a:latin typeface="Times New Roman"/>
                <a:cs typeface="Times New Roman"/>
              </a:rPr>
              <a:t>các </a:t>
            </a:r>
            <a:r>
              <a:rPr sz="1600" spc="-5" dirty="0">
                <a:latin typeface="Times New Roman"/>
                <a:cs typeface="Times New Roman"/>
              </a:rPr>
              <a:t>chính </a:t>
            </a:r>
            <a:r>
              <a:rPr sz="1600" spc="-10" dirty="0">
                <a:latin typeface="Times New Roman"/>
                <a:cs typeface="Times New Roman"/>
              </a:rPr>
              <a:t>sách </a:t>
            </a:r>
            <a:r>
              <a:rPr sz="1600" spc="-5" dirty="0">
                <a:latin typeface="Times New Roman"/>
                <a:cs typeface="Times New Roman"/>
              </a:rPr>
              <a:t>chưa ban hành; chỉ ban hành chính </a:t>
            </a:r>
            <a:r>
              <a:rPr sz="1600" spc="-10" dirty="0">
                <a:latin typeface="Times New Roman"/>
                <a:cs typeface="Times New Roman"/>
              </a:rPr>
              <a:t>sách </a:t>
            </a:r>
            <a:r>
              <a:rPr sz="1600" spc="-5" dirty="0">
                <a:latin typeface="Times New Roman"/>
                <a:cs typeface="Times New Roman"/>
              </a:rPr>
              <a:t>làm tăng chi NSNN  </a:t>
            </a:r>
            <a:r>
              <a:rPr sz="1600" dirty="0">
                <a:latin typeface="Times New Roman"/>
                <a:cs typeface="Times New Roman"/>
              </a:rPr>
              <a:t>khi </a:t>
            </a:r>
            <a:r>
              <a:rPr sz="1600" spc="-5" dirty="0">
                <a:latin typeface="Times New Roman"/>
                <a:cs typeface="Times New Roman"/>
              </a:rPr>
              <a:t>thật </a:t>
            </a:r>
            <a:r>
              <a:rPr sz="1600" dirty="0">
                <a:latin typeface="Times New Roman"/>
                <a:cs typeface="Times New Roman"/>
              </a:rPr>
              <a:t>sự </a:t>
            </a:r>
            <a:r>
              <a:rPr sz="1600" spc="-10" dirty="0">
                <a:latin typeface="Times New Roman"/>
                <a:cs typeface="Times New Roman"/>
              </a:rPr>
              <a:t>cần </a:t>
            </a:r>
            <a:r>
              <a:rPr sz="1600" dirty="0">
                <a:latin typeface="Times New Roman"/>
                <a:cs typeface="Times New Roman"/>
              </a:rPr>
              <a:t>thiết và </a:t>
            </a:r>
            <a:r>
              <a:rPr sz="1600" spc="-5" dirty="0">
                <a:latin typeface="Times New Roman"/>
                <a:cs typeface="Times New Roman"/>
              </a:rPr>
              <a:t>có </a:t>
            </a:r>
            <a:r>
              <a:rPr sz="1600" dirty="0">
                <a:latin typeface="Times New Roman"/>
                <a:cs typeface="Times New Roman"/>
              </a:rPr>
              <a:t>nguồn </a:t>
            </a:r>
            <a:r>
              <a:rPr sz="1600" spc="-5" dirty="0">
                <a:latin typeface="Times New Roman"/>
                <a:cs typeface="Times New Roman"/>
              </a:rPr>
              <a:t>bảo đảm; chỉ đạo </a:t>
            </a:r>
            <a:r>
              <a:rPr sz="1600" dirty="0">
                <a:latin typeface="Times New Roman"/>
                <a:cs typeface="Times New Roman"/>
              </a:rPr>
              <a:t>các </a:t>
            </a:r>
            <a:r>
              <a:rPr sz="1600" spc="-5" dirty="0">
                <a:latin typeface="Times New Roman"/>
                <a:cs typeface="Times New Roman"/>
              </a:rPr>
              <a:t>cơ </a:t>
            </a:r>
            <a:r>
              <a:rPr sz="1600" dirty="0">
                <a:latin typeface="Times New Roman"/>
                <a:cs typeface="Times New Roman"/>
              </a:rPr>
              <a:t>quan, </a:t>
            </a:r>
            <a:r>
              <a:rPr sz="1600" spc="-5" dirty="0">
                <a:latin typeface="Times New Roman"/>
                <a:cs typeface="Times New Roman"/>
              </a:rPr>
              <a:t>đơn </a:t>
            </a:r>
            <a:r>
              <a:rPr sz="1600" dirty="0">
                <a:latin typeface="Times New Roman"/>
                <a:cs typeface="Times New Roman"/>
              </a:rPr>
              <a:t>vị </a:t>
            </a:r>
            <a:r>
              <a:rPr sz="1600" spc="-15" dirty="0">
                <a:latin typeface="Times New Roman"/>
                <a:cs typeface="Times New Roman"/>
              </a:rPr>
              <a:t>và  </a:t>
            </a:r>
            <a:r>
              <a:rPr sz="1600" spc="-5" dirty="0">
                <a:latin typeface="Times New Roman"/>
                <a:cs typeface="Times New Roman"/>
              </a:rPr>
              <a:t>địa phương tăng cường </a:t>
            </a:r>
            <a:r>
              <a:rPr sz="1600" dirty="0">
                <a:latin typeface="Times New Roman"/>
                <a:cs typeface="Times New Roman"/>
              </a:rPr>
              <a:t>kỷ </a:t>
            </a:r>
            <a:r>
              <a:rPr sz="1600" spc="-5" dirty="0">
                <a:latin typeface="Times New Roman"/>
                <a:cs typeface="Times New Roman"/>
              </a:rPr>
              <a:t>luật, </a:t>
            </a:r>
            <a:r>
              <a:rPr sz="1600" spc="5" dirty="0">
                <a:latin typeface="Times New Roman"/>
                <a:cs typeface="Times New Roman"/>
              </a:rPr>
              <a:t>kỷ </a:t>
            </a:r>
            <a:r>
              <a:rPr sz="1600" dirty="0">
                <a:latin typeface="Times New Roman"/>
                <a:cs typeface="Times New Roman"/>
              </a:rPr>
              <a:t>cương </a:t>
            </a:r>
            <a:r>
              <a:rPr sz="1600" spc="-5" dirty="0">
                <a:latin typeface="Times New Roman"/>
                <a:cs typeface="Times New Roman"/>
              </a:rPr>
              <a:t>tài chính, đẩy </a:t>
            </a:r>
            <a:r>
              <a:rPr sz="1600" spc="-10" dirty="0">
                <a:latin typeface="Times New Roman"/>
                <a:cs typeface="Times New Roman"/>
              </a:rPr>
              <a:t>mạnh </a:t>
            </a:r>
            <a:r>
              <a:rPr sz="1600" spc="-5" dirty="0">
                <a:latin typeface="Times New Roman"/>
                <a:cs typeface="Times New Roman"/>
              </a:rPr>
              <a:t>cải cách hành  </a:t>
            </a:r>
            <a:r>
              <a:rPr sz="1600" dirty="0">
                <a:latin typeface="Times New Roman"/>
                <a:cs typeface="Times New Roman"/>
              </a:rPr>
              <a:t>chính, </a:t>
            </a:r>
            <a:r>
              <a:rPr sz="1600" spc="-5" dirty="0">
                <a:latin typeface="Times New Roman"/>
                <a:cs typeface="Times New Roman"/>
              </a:rPr>
              <a:t>thực hành tiết kiệm, </a:t>
            </a:r>
            <a:r>
              <a:rPr sz="1600" dirty="0">
                <a:latin typeface="Times New Roman"/>
                <a:cs typeface="Times New Roman"/>
              </a:rPr>
              <a:t>chống </a:t>
            </a:r>
            <a:r>
              <a:rPr sz="1600" spc="-5" dirty="0">
                <a:latin typeface="Times New Roman"/>
                <a:cs typeface="Times New Roman"/>
              </a:rPr>
              <a:t>lãng phí; thực hiện công </a:t>
            </a:r>
            <a:r>
              <a:rPr sz="1600" dirty="0">
                <a:latin typeface="Times New Roman"/>
                <a:cs typeface="Times New Roman"/>
              </a:rPr>
              <a:t>khai, </a:t>
            </a:r>
            <a:r>
              <a:rPr sz="1600" spc="-10" dirty="0">
                <a:latin typeface="Times New Roman"/>
                <a:cs typeface="Times New Roman"/>
              </a:rPr>
              <a:t>minh </a:t>
            </a:r>
            <a:r>
              <a:rPr sz="1600" dirty="0">
                <a:latin typeface="Times New Roman"/>
                <a:cs typeface="Times New Roman"/>
              </a:rPr>
              <a:t>bạch  </a:t>
            </a:r>
            <a:r>
              <a:rPr sz="1600" spc="-5" dirty="0">
                <a:latin typeface="Times New Roman"/>
                <a:cs typeface="Times New Roman"/>
              </a:rPr>
              <a:t>ngân </a:t>
            </a:r>
            <a:r>
              <a:rPr sz="1600" spc="-10" dirty="0">
                <a:latin typeface="Times New Roman"/>
                <a:cs typeface="Times New Roman"/>
              </a:rPr>
              <a:t>sách </a:t>
            </a:r>
            <a:r>
              <a:rPr sz="1600" spc="-5" dirty="0">
                <a:latin typeface="Times New Roman"/>
                <a:cs typeface="Times New Roman"/>
              </a:rPr>
              <a:t>theo </a:t>
            </a:r>
            <a:r>
              <a:rPr sz="1600" dirty="0">
                <a:latin typeface="Times New Roman"/>
                <a:cs typeface="Times New Roman"/>
              </a:rPr>
              <a:t>đúng quy </a:t>
            </a:r>
            <a:r>
              <a:rPr sz="1600" spc="-5" dirty="0">
                <a:latin typeface="Times New Roman"/>
                <a:cs typeface="Times New Roman"/>
              </a:rPr>
              <a:t>định của </a:t>
            </a:r>
            <a:r>
              <a:rPr sz="1600" dirty="0">
                <a:latin typeface="Times New Roman"/>
                <a:cs typeface="Times New Roman"/>
              </a:rPr>
              <a:t>pháp </a:t>
            </a:r>
            <a:r>
              <a:rPr sz="1600" spc="-5" dirty="0">
                <a:latin typeface="Times New Roman"/>
                <a:cs typeface="Times New Roman"/>
              </a:rPr>
              <a:t>luật</a:t>
            </a:r>
            <a:endParaRPr sz="1600">
              <a:latin typeface="Times New Roman"/>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726953" y="617347"/>
            <a:ext cx="7030495" cy="560705"/>
          </a:xfrm>
          <a:custGeom>
            <a:avLst/>
            <a:gdLst/>
            <a:ahLst/>
            <a:cxnLst/>
            <a:rect l="l" t="t" r="r" b="b"/>
            <a:pathLst>
              <a:path w="6400800" h="838200">
                <a:moveTo>
                  <a:pt x="0" y="139700"/>
                </a:moveTo>
                <a:lnTo>
                  <a:pt x="7116" y="95520"/>
                </a:lnTo>
                <a:lnTo>
                  <a:pt x="26936" y="57168"/>
                </a:lnTo>
                <a:lnTo>
                  <a:pt x="57168" y="26936"/>
                </a:lnTo>
                <a:lnTo>
                  <a:pt x="95520" y="7116"/>
                </a:lnTo>
                <a:lnTo>
                  <a:pt x="139700" y="0"/>
                </a:lnTo>
                <a:lnTo>
                  <a:pt x="6261099" y="0"/>
                </a:lnTo>
                <a:lnTo>
                  <a:pt x="6305279" y="7116"/>
                </a:lnTo>
                <a:lnTo>
                  <a:pt x="6343631" y="26936"/>
                </a:lnTo>
                <a:lnTo>
                  <a:pt x="6373863" y="57168"/>
                </a:lnTo>
                <a:lnTo>
                  <a:pt x="6393683" y="95520"/>
                </a:lnTo>
                <a:lnTo>
                  <a:pt x="6400799" y="139700"/>
                </a:lnTo>
                <a:lnTo>
                  <a:pt x="6400799" y="698500"/>
                </a:lnTo>
                <a:lnTo>
                  <a:pt x="6393683" y="742679"/>
                </a:lnTo>
                <a:lnTo>
                  <a:pt x="6373863" y="781031"/>
                </a:lnTo>
                <a:lnTo>
                  <a:pt x="6343631" y="811263"/>
                </a:lnTo>
                <a:lnTo>
                  <a:pt x="6305279" y="831083"/>
                </a:lnTo>
                <a:lnTo>
                  <a:pt x="6261099" y="838200"/>
                </a:lnTo>
                <a:lnTo>
                  <a:pt x="139700" y="838200"/>
                </a:lnTo>
                <a:lnTo>
                  <a:pt x="95520" y="831083"/>
                </a:lnTo>
                <a:lnTo>
                  <a:pt x="57168" y="811263"/>
                </a:lnTo>
                <a:lnTo>
                  <a:pt x="26936" y="781031"/>
                </a:lnTo>
                <a:lnTo>
                  <a:pt x="7116" y="742679"/>
                </a:lnTo>
                <a:lnTo>
                  <a:pt x="0" y="698500"/>
                </a:lnTo>
                <a:lnTo>
                  <a:pt x="0" y="139700"/>
                </a:lnTo>
                <a:close/>
              </a:path>
            </a:pathLst>
          </a:custGeom>
          <a:ln w="25908">
            <a:solidFill>
              <a:srgbClr val="C0504D"/>
            </a:solidFill>
          </a:ln>
        </p:spPr>
        <p:txBody>
          <a:bodyPr wrap="square" lIns="0" tIns="0" rIns="0" bIns="0" rtlCol="0"/>
          <a:lstStyle/>
          <a:p>
            <a:endParaRPr/>
          </a:p>
        </p:txBody>
      </p:sp>
      <p:sp>
        <p:nvSpPr>
          <p:cNvPr id="3" name="object 3"/>
          <p:cNvSpPr txBox="1"/>
          <p:nvPr/>
        </p:nvSpPr>
        <p:spPr>
          <a:xfrm>
            <a:off x="1872487" y="673098"/>
            <a:ext cx="6814313" cy="289182"/>
          </a:xfrm>
          <a:prstGeom prst="rect">
            <a:avLst/>
          </a:prstGeom>
        </p:spPr>
        <p:txBody>
          <a:bodyPr vert="horz" wrap="square" lIns="0" tIns="12065" rIns="0" bIns="0" rtlCol="0">
            <a:spAutoFit/>
          </a:bodyPr>
          <a:lstStyle/>
          <a:p>
            <a:pPr marL="12700" marR="5080" algn="just">
              <a:lnSpc>
                <a:spcPct val="100000"/>
              </a:lnSpc>
              <a:spcBef>
                <a:spcPts val="95"/>
              </a:spcBef>
            </a:pPr>
            <a:r>
              <a:rPr lang="en-US" dirty="0" err="1">
                <a:solidFill>
                  <a:srgbClr val="FF0000"/>
                </a:solidFill>
                <a:latin typeface="Times New Roman" panose="02020603050405020304" pitchFamily="18" charset="0"/>
                <a:cs typeface="Times New Roman" panose="02020603050405020304" pitchFamily="18" charset="0"/>
              </a:rPr>
              <a:t>Tổng</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sản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phẩm</a:t>
            </a:r>
            <a:r>
              <a:rPr lang="en-US" dirty="0">
                <a:solidFill>
                  <a:srgbClr val="FF0000"/>
                </a:solidFill>
                <a:latin typeface="Times New Roman" panose="02020603050405020304" pitchFamily="18" charset="0"/>
                <a:cs typeface="Times New Roman" panose="02020603050405020304" pitchFamily="18" charset="0"/>
              </a:rPr>
              <a:t> </a:t>
            </a:r>
            <a:r>
              <a:rPr lang="vi-VN" dirty="0" smtClean="0">
                <a:solidFill>
                  <a:srgbClr val="FF0000"/>
                </a:solidFill>
                <a:latin typeface="Times New Roman" panose="02020603050405020304" pitchFamily="18" charset="0"/>
                <a:cs typeface="Times New Roman" panose="02020603050405020304" pitchFamily="18" charset="0"/>
              </a:rPr>
              <a:t>trên địa bàn </a:t>
            </a:r>
            <a:r>
              <a:rPr lang="en-US" dirty="0" smtClean="0">
                <a:solidFill>
                  <a:srgbClr val="FF0000"/>
                </a:solidFill>
                <a:latin typeface="Times New Roman" panose="02020603050405020304" pitchFamily="18" charset="0"/>
                <a:cs typeface="Times New Roman" panose="02020603050405020304" pitchFamily="18" charset="0"/>
              </a:rPr>
              <a:t>(GRDP</a:t>
            </a:r>
            <a:r>
              <a:rPr lang="vi-VN" dirty="0" smtClean="0">
                <a:solidFill>
                  <a:srgbClr val="FF0000"/>
                </a:solidFill>
                <a:latin typeface="Times New Roman" panose="02020603050405020304" pitchFamily="18" charset="0"/>
                <a:cs typeface="Times New Roman" panose="02020603050405020304" pitchFamily="18" charset="0"/>
              </a:rPr>
              <a:t> giá so sánh 2010</a:t>
            </a:r>
            <a:r>
              <a:rPr lang="en-US" dirty="0" smtClean="0">
                <a:solidFill>
                  <a:srgbClr val="FF0000"/>
                </a:solidFill>
                <a:latin typeface="Times New Roman" panose="02020603050405020304" pitchFamily="18" charset="0"/>
                <a:cs typeface="Times New Roman" panose="02020603050405020304" pitchFamily="18" charset="0"/>
              </a:rPr>
              <a:t>)</a:t>
            </a:r>
            <a:r>
              <a:rPr lang="vi-VN" dirty="0" smtClean="0">
                <a:solidFill>
                  <a:srgbClr val="FF0000"/>
                </a:solidFill>
                <a:latin typeface="Times New Roman" panose="02020603050405020304" pitchFamily="18" charset="0"/>
                <a:cs typeface="Times New Roman" panose="02020603050405020304" pitchFamily="18" charset="0"/>
              </a:rPr>
              <a:t>:</a:t>
            </a:r>
            <a:r>
              <a:rPr lang="en-US" dirty="0" smtClean="0">
                <a:solidFill>
                  <a:srgbClr val="FF0000"/>
                </a:solidFill>
                <a:latin typeface="Times New Roman" panose="02020603050405020304" pitchFamily="18" charset="0"/>
                <a:cs typeface="Times New Roman" panose="02020603050405020304" pitchFamily="18" charset="0"/>
              </a:rPr>
              <a:t> </a:t>
            </a:r>
            <a:r>
              <a:rPr lang="vi-VN" dirty="0" smtClean="0">
                <a:solidFill>
                  <a:srgbClr val="FF0000"/>
                </a:solidFill>
                <a:latin typeface="Times New Roman" panose="02020603050405020304" pitchFamily="18" charset="0"/>
                <a:cs typeface="Times New Roman" panose="02020603050405020304" pitchFamily="18" charset="0"/>
              </a:rPr>
              <a:t>tăng </a:t>
            </a:r>
            <a:r>
              <a:rPr lang="en-US" dirty="0">
                <a:solidFill>
                  <a:srgbClr val="FF0000"/>
                </a:solidFill>
                <a:latin typeface="Times New Roman" panose="02020603050405020304" pitchFamily="18" charset="0"/>
                <a:cs typeface="Times New Roman" panose="02020603050405020304" pitchFamily="18" charset="0"/>
              </a:rPr>
              <a:t>9</a:t>
            </a:r>
            <a:r>
              <a:rPr lang="vi-VN" dirty="0" smtClean="0">
                <a:solidFill>
                  <a:srgbClr val="FF0000"/>
                </a:solidFill>
                <a:latin typeface="Times New Roman" panose="02020603050405020304" pitchFamily="18" charset="0"/>
                <a:cs typeface="Times New Roman" panose="02020603050405020304" pitchFamily="18" charset="0"/>
              </a:rPr>
              <a:t>%</a:t>
            </a:r>
            <a:endParaRPr dirty="0">
              <a:solidFill>
                <a:srgbClr val="FF0000"/>
              </a:solidFill>
              <a:latin typeface="Times New Roman" panose="02020603050405020304" pitchFamily="18" charset="0"/>
              <a:cs typeface="Times New Roman" panose="02020603050405020304" pitchFamily="18" charset="0"/>
            </a:endParaRPr>
          </a:p>
        </p:txBody>
      </p:sp>
      <p:sp>
        <p:nvSpPr>
          <p:cNvPr id="4" name="object 4"/>
          <p:cNvSpPr/>
          <p:nvPr/>
        </p:nvSpPr>
        <p:spPr>
          <a:xfrm>
            <a:off x="1783060" y="1187826"/>
            <a:ext cx="7004087" cy="629738"/>
          </a:xfrm>
          <a:custGeom>
            <a:avLst/>
            <a:gdLst/>
            <a:ahLst/>
            <a:cxnLst/>
            <a:rect l="l" t="t" r="r" b="b"/>
            <a:pathLst>
              <a:path w="6477000" h="756285">
                <a:moveTo>
                  <a:pt x="0" y="125983"/>
                </a:moveTo>
                <a:lnTo>
                  <a:pt x="9898" y="76938"/>
                </a:lnTo>
                <a:lnTo>
                  <a:pt x="36893" y="36893"/>
                </a:lnTo>
                <a:lnTo>
                  <a:pt x="76938" y="9898"/>
                </a:lnTo>
                <a:lnTo>
                  <a:pt x="125983" y="0"/>
                </a:lnTo>
                <a:lnTo>
                  <a:pt x="6351016" y="0"/>
                </a:lnTo>
                <a:lnTo>
                  <a:pt x="6400061" y="9898"/>
                </a:lnTo>
                <a:lnTo>
                  <a:pt x="6440106" y="36893"/>
                </a:lnTo>
                <a:lnTo>
                  <a:pt x="6467101" y="76938"/>
                </a:lnTo>
                <a:lnTo>
                  <a:pt x="6476999" y="125983"/>
                </a:lnTo>
                <a:lnTo>
                  <a:pt x="6476999" y="629919"/>
                </a:lnTo>
                <a:lnTo>
                  <a:pt x="6467101" y="678965"/>
                </a:lnTo>
                <a:lnTo>
                  <a:pt x="6440106" y="719010"/>
                </a:lnTo>
                <a:lnTo>
                  <a:pt x="6400061" y="746005"/>
                </a:lnTo>
                <a:lnTo>
                  <a:pt x="6351016" y="755903"/>
                </a:lnTo>
                <a:lnTo>
                  <a:pt x="125983" y="755903"/>
                </a:lnTo>
                <a:lnTo>
                  <a:pt x="76938" y="746005"/>
                </a:lnTo>
                <a:lnTo>
                  <a:pt x="36893" y="719010"/>
                </a:lnTo>
                <a:lnTo>
                  <a:pt x="9898" y="678965"/>
                </a:lnTo>
                <a:lnTo>
                  <a:pt x="0" y="629919"/>
                </a:lnTo>
                <a:lnTo>
                  <a:pt x="0" y="125983"/>
                </a:lnTo>
                <a:close/>
              </a:path>
            </a:pathLst>
          </a:custGeom>
          <a:ln w="25907">
            <a:solidFill>
              <a:srgbClr val="000000"/>
            </a:solidFill>
          </a:ln>
        </p:spPr>
        <p:txBody>
          <a:bodyPr wrap="square" lIns="0" tIns="0" rIns="0" bIns="0" rtlCol="0"/>
          <a:lstStyle/>
          <a:p>
            <a:endParaRPr/>
          </a:p>
        </p:txBody>
      </p:sp>
      <p:sp>
        <p:nvSpPr>
          <p:cNvPr id="5" name="object 5"/>
          <p:cNvSpPr txBox="1"/>
          <p:nvPr/>
        </p:nvSpPr>
        <p:spPr>
          <a:xfrm>
            <a:off x="1928794" y="1357298"/>
            <a:ext cx="6244463" cy="289182"/>
          </a:xfrm>
          <a:prstGeom prst="rect">
            <a:avLst/>
          </a:prstGeom>
        </p:spPr>
        <p:txBody>
          <a:bodyPr vert="horz" wrap="square" lIns="0" tIns="12065" rIns="0" bIns="0" rtlCol="0">
            <a:spAutoFit/>
          </a:bodyPr>
          <a:lstStyle/>
          <a:p>
            <a:pPr marL="12700" algn="just"/>
            <a:r>
              <a:rPr lang="vi-VN" dirty="0">
                <a:solidFill>
                  <a:srgbClr val="00B050"/>
                </a:solidFill>
                <a:latin typeface="+mj-lt"/>
              </a:rPr>
              <a:t>Tổng vốn đầu </a:t>
            </a:r>
            <a:r>
              <a:rPr lang="vi-VN" dirty="0" smtClean="0">
                <a:solidFill>
                  <a:srgbClr val="00B050"/>
                </a:solidFill>
                <a:latin typeface="+mj-lt"/>
              </a:rPr>
              <a:t>tư/GRSP chiếm trên30% GRDP</a:t>
            </a:r>
            <a:endParaRPr sz="1600" dirty="0">
              <a:solidFill>
                <a:srgbClr val="00B050"/>
              </a:solidFill>
              <a:latin typeface="Times New Roman"/>
              <a:cs typeface="Times New Roman"/>
            </a:endParaRPr>
          </a:p>
        </p:txBody>
      </p:sp>
      <p:sp>
        <p:nvSpPr>
          <p:cNvPr id="6" name="object 6"/>
          <p:cNvSpPr/>
          <p:nvPr/>
        </p:nvSpPr>
        <p:spPr>
          <a:xfrm>
            <a:off x="1714480" y="1963870"/>
            <a:ext cx="6998275" cy="1160322"/>
          </a:xfrm>
          <a:custGeom>
            <a:avLst/>
            <a:gdLst/>
            <a:ahLst/>
            <a:cxnLst/>
            <a:rect l="l" t="t" r="r" b="b"/>
            <a:pathLst>
              <a:path w="6477000" h="838200">
                <a:moveTo>
                  <a:pt x="0" y="139700"/>
                </a:moveTo>
                <a:lnTo>
                  <a:pt x="7128" y="95569"/>
                </a:lnTo>
                <a:lnTo>
                  <a:pt x="26972" y="57223"/>
                </a:lnTo>
                <a:lnTo>
                  <a:pt x="57223" y="26972"/>
                </a:lnTo>
                <a:lnTo>
                  <a:pt x="95569" y="7128"/>
                </a:lnTo>
                <a:lnTo>
                  <a:pt x="139700" y="0"/>
                </a:lnTo>
                <a:lnTo>
                  <a:pt x="6337299" y="0"/>
                </a:lnTo>
                <a:lnTo>
                  <a:pt x="6381430" y="7128"/>
                </a:lnTo>
                <a:lnTo>
                  <a:pt x="6419776" y="26972"/>
                </a:lnTo>
                <a:lnTo>
                  <a:pt x="6450027" y="57223"/>
                </a:lnTo>
                <a:lnTo>
                  <a:pt x="6469871" y="95569"/>
                </a:lnTo>
                <a:lnTo>
                  <a:pt x="6476999" y="139700"/>
                </a:lnTo>
                <a:lnTo>
                  <a:pt x="6476999" y="698500"/>
                </a:lnTo>
                <a:lnTo>
                  <a:pt x="6469871" y="742630"/>
                </a:lnTo>
                <a:lnTo>
                  <a:pt x="6450027" y="780976"/>
                </a:lnTo>
                <a:lnTo>
                  <a:pt x="6419776" y="811227"/>
                </a:lnTo>
                <a:lnTo>
                  <a:pt x="6381430" y="831071"/>
                </a:lnTo>
                <a:lnTo>
                  <a:pt x="6337299" y="838200"/>
                </a:lnTo>
                <a:lnTo>
                  <a:pt x="139700" y="838200"/>
                </a:lnTo>
                <a:lnTo>
                  <a:pt x="95569" y="831071"/>
                </a:lnTo>
                <a:lnTo>
                  <a:pt x="57223" y="811227"/>
                </a:lnTo>
                <a:lnTo>
                  <a:pt x="26972" y="780976"/>
                </a:lnTo>
                <a:lnTo>
                  <a:pt x="7128" y="742630"/>
                </a:lnTo>
                <a:lnTo>
                  <a:pt x="0" y="698500"/>
                </a:lnTo>
                <a:lnTo>
                  <a:pt x="0" y="139700"/>
                </a:lnTo>
                <a:close/>
              </a:path>
            </a:pathLst>
          </a:custGeom>
          <a:ln w="25908">
            <a:solidFill>
              <a:srgbClr val="8063A1"/>
            </a:solidFill>
          </a:ln>
        </p:spPr>
        <p:txBody>
          <a:bodyPr wrap="square" lIns="0" tIns="0" rIns="0" bIns="0" rtlCol="0"/>
          <a:lstStyle/>
          <a:p>
            <a:endParaRPr/>
          </a:p>
        </p:txBody>
      </p:sp>
      <p:sp>
        <p:nvSpPr>
          <p:cNvPr id="8" name="object 8"/>
          <p:cNvSpPr/>
          <p:nvPr/>
        </p:nvSpPr>
        <p:spPr>
          <a:xfrm>
            <a:off x="1714480" y="3143248"/>
            <a:ext cx="6978086" cy="1653904"/>
          </a:xfrm>
          <a:custGeom>
            <a:avLst/>
            <a:gdLst/>
            <a:ahLst/>
            <a:cxnLst/>
            <a:rect l="l" t="t" r="r" b="b"/>
            <a:pathLst>
              <a:path w="6477000" h="457200">
                <a:moveTo>
                  <a:pt x="0" y="76200"/>
                </a:moveTo>
                <a:lnTo>
                  <a:pt x="5994" y="46559"/>
                </a:lnTo>
                <a:lnTo>
                  <a:pt x="22336" y="22336"/>
                </a:lnTo>
                <a:lnTo>
                  <a:pt x="46559" y="5994"/>
                </a:lnTo>
                <a:lnTo>
                  <a:pt x="76200" y="0"/>
                </a:lnTo>
                <a:lnTo>
                  <a:pt x="6400799" y="0"/>
                </a:lnTo>
                <a:lnTo>
                  <a:pt x="6430440" y="5994"/>
                </a:lnTo>
                <a:lnTo>
                  <a:pt x="6454663" y="22336"/>
                </a:lnTo>
                <a:lnTo>
                  <a:pt x="6471005" y="46559"/>
                </a:lnTo>
                <a:lnTo>
                  <a:pt x="6476999" y="76200"/>
                </a:lnTo>
                <a:lnTo>
                  <a:pt x="6476999" y="381000"/>
                </a:lnTo>
                <a:lnTo>
                  <a:pt x="6471005" y="410640"/>
                </a:lnTo>
                <a:lnTo>
                  <a:pt x="6454663" y="434863"/>
                </a:lnTo>
                <a:lnTo>
                  <a:pt x="6430440" y="451205"/>
                </a:lnTo>
                <a:lnTo>
                  <a:pt x="6400799" y="457200"/>
                </a:lnTo>
                <a:lnTo>
                  <a:pt x="76200" y="457200"/>
                </a:lnTo>
                <a:lnTo>
                  <a:pt x="46559" y="451205"/>
                </a:lnTo>
                <a:lnTo>
                  <a:pt x="22336" y="434863"/>
                </a:lnTo>
                <a:lnTo>
                  <a:pt x="5994" y="410640"/>
                </a:lnTo>
                <a:lnTo>
                  <a:pt x="0" y="381000"/>
                </a:lnTo>
                <a:lnTo>
                  <a:pt x="0" y="76200"/>
                </a:lnTo>
                <a:close/>
              </a:path>
            </a:pathLst>
          </a:custGeom>
          <a:ln w="25908">
            <a:solidFill>
              <a:srgbClr val="F79546"/>
            </a:solidFill>
          </a:ln>
        </p:spPr>
        <p:txBody>
          <a:bodyPr wrap="square" lIns="0" tIns="0" rIns="0" bIns="0" rtlCol="0"/>
          <a:lstStyle/>
          <a:p>
            <a:endParaRPr/>
          </a:p>
        </p:txBody>
      </p:sp>
      <p:sp>
        <p:nvSpPr>
          <p:cNvPr id="10" name="object 10"/>
          <p:cNvSpPr/>
          <p:nvPr/>
        </p:nvSpPr>
        <p:spPr>
          <a:xfrm>
            <a:off x="1674901" y="5087112"/>
            <a:ext cx="7112246" cy="1415772"/>
          </a:xfrm>
          <a:custGeom>
            <a:avLst/>
            <a:gdLst/>
            <a:ahLst/>
            <a:cxnLst/>
            <a:rect l="l" t="t" r="r" b="b"/>
            <a:pathLst>
              <a:path w="6477000" h="1066800">
                <a:moveTo>
                  <a:pt x="0" y="177800"/>
                </a:moveTo>
                <a:lnTo>
                  <a:pt x="6352" y="130542"/>
                </a:lnTo>
                <a:lnTo>
                  <a:pt x="24280" y="88072"/>
                </a:lnTo>
                <a:lnTo>
                  <a:pt x="52085" y="52085"/>
                </a:lnTo>
                <a:lnTo>
                  <a:pt x="88072" y="24280"/>
                </a:lnTo>
                <a:lnTo>
                  <a:pt x="130542" y="6352"/>
                </a:lnTo>
                <a:lnTo>
                  <a:pt x="177800" y="0"/>
                </a:lnTo>
                <a:lnTo>
                  <a:pt x="6299199" y="0"/>
                </a:lnTo>
                <a:lnTo>
                  <a:pt x="6346457" y="6352"/>
                </a:lnTo>
                <a:lnTo>
                  <a:pt x="6388927" y="24280"/>
                </a:lnTo>
                <a:lnTo>
                  <a:pt x="6424914" y="52085"/>
                </a:lnTo>
                <a:lnTo>
                  <a:pt x="6452719" y="88072"/>
                </a:lnTo>
                <a:lnTo>
                  <a:pt x="6470647" y="130542"/>
                </a:lnTo>
                <a:lnTo>
                  <a:pt x="6476999" y="177800"/>
                </a:lnTo>
                <a:lnTo>
                  <a:pt x="6476999" y="889000"/>
                </a:lnTo>
                <a:lnTo>
                  <a:pt x="6470647" y="936266"/>
                </a:lnTo>
                <a:lnTo>
                  <a:pt x="6452719" y="978739"/>
                </a:lnTo>
                <a:lnTo>
                  <a:pt x="6424914" y="1014723"/>
                </a:lnTo>
                <a:lnTo>
                  <a:pt x="6388927" y="1042525"/>
                </a:lnTo>
                <a:lnTo>
                  <a:pt x="6346457" y="1060448"/>
                </a:lnTo>
                <a:lnTo>
                  <a:pt x="6299199" y="1066800"/>
                </a:lnTo>
                <a:lnTo>
                  <a:pt x="177800" y="1066800"/>
                </a:lnTo>
                <a:lnTo>
                  <a:pt x="130542" y="1060448"/>
                </a:lnTo>
                <a:lnTo>
                  <a:pt x="88072" y="1042525"/>
                </a:lnTo>
                <a:lnTo>
                  <a:pt x="52085" y="1014723"/>
                </a:lnTo>
                <a:lnTo>
                  <a:pt x="24280" y="978739"/>
                </a:lnTo>
                <a:lnTo>
                  <a:pt x="6352" y="936266"/>
                </a:lnTo>
                <a:lnTo>
                  <a:pt x="0" y="889000"/>
                </a:lnTo>
                <a:lnTo>
                  <a:pt x="0" y="177800"/>
                </a:lnTo>
                <a:close/>
              </a:path>
            </a:pathLst>
          </a:custGeom>
          <a:ln w="25908">
            <a:solidFill>
              <a:srgbClr val="4AACC5"/>
            </a:solidFill>
          </a:ln>
        </p:spPr>
        <p:txBody>
          <a:bodyPr wrap="square" lIns="0" tIns="0" rIns="0" bIns="0" rtlCol="0"/>
          <a:lstStyle/>
          <a:p>
            <a:endParaRPr/>
          </a:p>
        </p:txBody>
      </p:sp>
      <p:sp>
        <p:nvSpPr>
          <p:cNvPr id="12" name="object 12"/>
          <p:cNvSpPr/>
          <p:nvPr/>
        </p:nvSpPr>
        <p:spPr>
          <a:xfrm>
            <a:off x="500034" y="1142984"/>
            <a:ext cx="1142824" cy="4710700"/>
          </a:xfrm>
          <a:prstGeom prst="rect">
            <a:avLst/>
          </a:prstGeom>
          <a:blipFill>
            <a:blip r:embed="rId3" cstate="print"/>
            <a:stretch>
              <a:fillRect/>
            </a:stretch>
          </a:blipFill>
        </p:spPr>
        <p:txBody>
          <a:bodyPr wrap="square" lIns="0" tIns="0" rIns="0" bIns="0" rtlCol="0"/>
          <a:lstStyle/>
          <a:p>
            <a:endParaRPr/>
          </a:p>
        </p:txBody>
      </p:sp>
      <p:sp>
        <p:nvSpPr>
          <p:cNvPr id="13" name="object 13"/>
          <p:cNvSpPr/>
          <p:nvPr/>
        </p:nvSpPr>
        <p:spPr>
          <a:xfrm>
            <a:off x="373379" y="1424940"/>
            <a:ext cx="1304544" cy="3662172"/>
          </a:xfrm>
          <a:prstGeom prst="rect">
            <a:avLst/>
          </a:prstGeom>
          <a:blipFill>
            <a:blip r:embed="rId4" cstate="print"/>
            <a:stretch>
              <a:fillRect/>
            </a:stretch>
          </a:blipFill>
        </p:spPr>
        <p:txBody>
          <a:bodyPr wrap="square" lIns="0" tIns="0" rIns="0" bIns="0" rtlCol="0"/>
          <a:lstStyle/>
          <a:p>
            <a:endParaRPr/>
          </a:p>
        </p:txBody>
      </p:sp>
      <p:sp>
        <p:nvSpPr>
          <p:cNvPr id="14" name="object 14"/>
          <p:cNvSpPr/>
          <p:nvPr/>
        </p:nvSpPr>
        <p:spPr>
          <a:xfrm>
            <a:off x="428596" y="1357298"/>
            <a:ext cx="1143000" cy="5181600"/>
          </a:xfrm>
          <a:prstGeom prst="rect">
            <a:avLst/>
          </a:prstGeom>
          <a:blipFill>
            <a:blip r:embed="rId5" cstate="print"/>
            <a:stretch>
              <a:fillRect/>
            </a:stretch>
          </a:blipFill>
        </p:spPr>
        <p:txBody>
          <a:bodyPr wrap="square" lIns="0" tIns="0" rIns="0" bIns="0" rtlCol="0"/>
          <a:lstStyle/>
          <a:p>
            <a:endParaRPr/>
          </a:p>
        </p:txBody>
      </p:sp>
      <p:sp>
        <p:nvSpPr>
          <p:cNvPr id="15" name="object 15"/>
          <p:cNvSpPr txBox="1"/>
          <p:nvPr/>
        </p:nvSpPr>
        <p:spPr>
          <a:xfrm>
            <a:off x="449431" y="747462"/>
            <a:ext cx="1143000" cy="5755422"/>
          </a:xfrm>
          <a:prstGeom prst="rect">
            <a:avLst/>
          </a:prstGeom>
          <a:ln w="9143">
            <a:solidFill>
              <a:srgbClr val="497DBA"/>
            </a:solidFill>
          </a:ln>
        </p:spPr>
        <p:txBody>
          <a:bodyPr vert="horz" wrap="square" lIns="0" tIns="0" rIns="0" bIns="0" rtlCol="0">
            <a:spAutoFit/>
          </a:bodyPr>
          <a:lstStyle/>
          <a:p>
            <a:pPr>
              <a:lnSpc>
                <a:spcPct val="100000"/>
              </a:lnSpc>
            </a:pPr>
            <a:endParaRPr sz="2200" dirty="0">
              <a:latin typeface="Times New Roman"/>
              <a:cs typeface="Times New Roman"/>
            </a:endParaRPr>
          </a:p>
          <a:p>
            <a:pPr>
              <a:lnSpc>
                <a:spcPct val="100000"/>
              </a:lnSpc>
            </a:pPr>
            <a:endParaRPr sz="2200" dirty="0">
              <a:latin typeface="Times New Roman"/>
              <a:cs typeface="Times New Roman"/>
            </a:endParaRPr>
          </a:p>
          <a:p>
            <a:pPr>
              <a:lnSpc>
                <a:spcPct val="100000"/>
              </a:lnSpc>
            </a:pPr>
            <a:endParaRPr sz="1800" dirty="0">
              <a:latin typeface="Times New Roman"/>
              <a:cs typeface="Times New Roman"/>
            </a:endParaRPr>
          </a:p>
          <a:p>
            <a:pPr marL="111760" marR="103505" algn="ctr">
              <a:lnSpc>
                <a:spcPct val="100000"/>
              </a:lnSpc>
              <a:spcBef>
                <a:spcPts val="5"/>
              </a:spcBef>
            </a:pPr>
            <a:r>
              <a:rPr sz="2400" b="1" spc="5" dirty="0">
                <a:solidFill>
                  <a:srgbClr val="0000FF"/>
                </a:solidFill>
                <a:latin typeface="Times New Roman"/>
                <a:cs typeface="Times New Roman"/>
              </a:rPr>
              <a:t>Các </a:t>
            </a:r>
            <a:r>
              <a:rPr sz="2400" b="1" dirty="0">
                <a:solidFill>
                  <a:srgbClr val="0000FF"/>
                </a:solidFill>
                <a:latin typeface="Times New Roman"/>
                <a:cs typeface="Times New Roman"/>
              </a:rPr>
              <a:t>chỉ  tiêu cơ  bản </a:t>
            </a:r>
            <a:r>
              <a:rPr sz="2400" b="1" spc="5" dirty="0">
                <a:solidFill>
                  <a:srgbClr val="0000FF"/>
                </a:solidFill>
                <a:latin typeface="Times New Roman"/>
                <a:cs typeface="Times New Roman"/>
              </a:rPr>
              <a:t>về  </a:t>
            </a:r>
            <a:r>
              <a:rPr sz="2400" b="1" dirty="0">
                <a:solidFill>
                  <a:srgbClr val="0000FF"/>
                </a:solidFill>
                <a:latin typeface="Times New Roman"/>
                <a:cs typeface="Times New Roman"/>
              </a:rPr>
              <a:t>kinh tế  xã hội  căn </a:t>
            </a:r>
            <a:r>
              <a:rPr sz="2400" b="1" spc="-5" dirty="0">
                <a:solidFill>
                  <a:srgbClr val="0000FF"/>
                </a:solidFill>
                <a:latin typeface="Times New Roman"/>
                <a:cs typeface="Times New Roman"/>
              </a:rPr>
              <a:t>cứ  </a:t>
            </a:r>
            <a:r>
              <a:rPr sz="2400" b="1" dirty="0">
                <a:solidFill>
                  <a:srgbClr val="0000FF"/>
                </a:solidFill>
                <a:latin typeface="Times New Roman"/>
                <a:cs typeface="Times New Roman"/>
              </a:rPr>
              <a:t>xây  dựng</a:t>
            </a:r>
            <a:r>
              <a:rPr sz="2400" b="1" spc="-110" dirty="0">
                <a:solidFill>
                  <a:srgbClr val="0000FF"/>
                </a:solidFill>
                <a:latin typeface="Times New Roman"/>
                <a:cs typeface="Times New Roman"/>
              </a:rPr>
              <a:t> </a:t>
            </a:r>
            <a:r>
              <a:rPr sz="2400" b="1" dirty="0">
                <a:solidFill>
                  <a:srgbClr val="0000FF"/>
                </a:solidFill>
                <a:latin typeface="Times New Roman"/>
                <a:cs typeface="Times New Roman"/>
              </a:rPr>
              <a:t>dự  toán  </a:t>
            </a:r>
            <a:r>
              <a:rPr sz="2400" b="1" dirty="0" err="1">
                <a:solidFill>
                  <a:srgbClr val="0000FF"/>
                </a:solidFill>
                <a:latin typeface="Times New Roman"/>
                <a:cs typeface="Times New Roman"/>
              </a:rPr>
              <a:t>năm</a:t>
            </a:r>
            <a:r>
              <a:rPr sz="2400" b="1" dirty="0">
                <a:solidFill>
                  <a:srgbClr val="0000FF"/>
                </a:solidFill>
                <a:latin typeface="Times New Roman"/>
                <a:cs typeface="Times New Roman"/>
              </a:rPr>
              <a:t>  </a:t>
            </a:r>
            <a:r>
              <a:rPr lang="vi-VN" sz="2400" b="1" spc="5" dirty="0" smtClean="0">
                <a:solidFill>
                  <a:srgbClr val="0000FF"/>
                </a:solidFill>
                <a:latin typeface="Times New Roman"/>
                <a:cs typeface="Times New Roman"/>
              </a:rPr>
              <a:t>202</a:t>
            </a:r>
            <a:r>
              <a:rPr lang="en-US" sz="2400" b="1" spc="5" dirty="0" smtClean="0">
                <a:solidFill>
                  <a:srgbClr val="0000FF"/>
                </a:solidFill>
                <a:latin typeface="Times New Roman"/>
                <a:cs typeface="Times New Roman"/>
              </a:rPr>
              <a:t>3</a:t>
            </a:r>
            <a:endParaRPr sz="2400" dirty="0">
              <a:latin typeface="Times New Roman"/>
              <a:cs typeface="Times New Roman"/>
            </a:endParaRPr>
          </a:p>
        </p:txBody>
      </p:sp>
      <p:sp>
        <p:nvSpPr>
          <p:cNvPr id="16" name="Rectangle 15"/>
          <p:cNvSpPr/>
          <p:nvPr/>
        </p:nvSpPr>
        <p:spPr>
          <a:xfrm>
            <a:off x="1872487" y="2045418"/>
            <a:ext cx="6728881" cy="707886"/>
          </a:xfrm>
          <a:prstGeom prst="rect">
            <a:avLst/>
          </a:prstGeom>
        </p:spPr>
        <p:txBody>
          <a:bodyPr wrap="square">
            <a:spAutoFit/>
          </a:bodyPr>
          <a:lstStyle/>
          <a:p>
            <a:pPr marL="12700">
              <a:lnSpc>
                <a:spcPct val="100000"/>
              </a:lnSpc>
              <a:spcBef>
                <a:spcPts val="95"/>
              </a:spcBef>
            </a:pPr>
            <a:r>
              <a:rPr lang="en-US" sz="2000" dirty="0" err="1">
                <a:latin typeface="Times New Roman" panose="02020603050405020304" pitchFamily="18" charset="0"/>
                <a:cs typeface="Times New Roman" panose="02020603050405020304" pitchFamily="18" charset="0"/>
              </a:rPr>
              <a:t>Phấn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đấu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thêm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ít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nhất</a:t>
            </a:r>
            <a:r>
              <a:rPr lang="en-US" sz="2000" dirty="0">
                <a:latin typeface="Times New Roman" panose="02020603050405020304" pitchFamily="18" charset="0"/>
                <a:cs typeface="Times New Roman" panose="02020603050405020304" pitchFamily="18" charset="0"/>
              </a:rPr>
              <a:t> 07 </a:t>
            </a:r>
            <a:r>
              <a:rPr lang="en-US" sz="2000" dirty="0" err="1">
                <a:latin typeface="Times New Roman" panose="02020603050405020304" pitchFamily="18" charset="0"/>
                <a:cs typeface="Times New Roman" panose="02020603050405020304" pitchFamily="18" charset="0"/>
              </a:rPr>
              <a:t>xã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chuẩn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thôn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nâng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chuẩn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thôn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lên</a:t>
            </a:r>
            <a:r>
              <a:rPr lang="en-US" sz="2000" dirty="0">
                <a:latin typeface="Times New Roman" panose="02020603050405020304" pitchFamily="18" charset="0"/>
                <a:cs typeface="Times New Roman" panose="02020603050405020304" pitchFamily="18" charset="0"/>
              </a:rPr>
              <a:t> 130 </a:t>
            </a:r>
            <a:r>
              <a:rPr lang="en-US" sz="2000" dirty="0" err="1">
                <a:latin typeface="Times New Roman" panose="02020603050405020304" pitchFamily="18" charset="0"/>
                <a:cs typeface="Times New Roman" panose="02020603050405020304" pitchFamily="18" charset="0"/>
              </a:rPr>
              <a:t>xã</a:t>
            </a:r>
            <a:r>
              <a:rPr lang="en-US" sz="2000" dirty="0">
                <a:latin typeface="Times New Roman" panose="02020603050405020304" pitchFamily="18" charset="0"/>
                <a:cs typeface="Times New Roman" panose="02020603050405020304" pitchFamily="18" charset="0"/>
              </a:rPr>
              <a:t>/194 </a:t>
            </a:r>
            <a:r>
              <a:rPr lang="en-US" sz="2000" dirty="0" err="1">
                <a:latin typeface="Times New Roman" panose="02020603050405020304" pitchFamily="18" charset="0"/>
                <a:cs typeface="Times New Roman" panose="02020603050405020304" pitchFamily="18" charset="0"/>
              </a:rPr>
              <a:t>xã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tỷ</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lệ</a:t>
            </a:r>
            <a:r>
              <a:rPr lang="en-US" sz="2000" dirty="0">
                <a:latin typeface="Times New Roman" panose="02020603050405020304" pitchFamily="18" charset="0"/>
                <a:cs typeface="Times New Roman" panose="02020603050405020304" pitchFamily="18" charset="0"/>
              </a:rPr>
              <a:t> 67%</a:t>
            </a:r>
            <a:r>
              <a:rPr lang="vi-VN" sz="2000" dirty="0" smtClean="0">
                <a:solidFill>
                  <a:srgbClr val="7030A0"/>
                </a:solidFill>
                <a:latin typeface="Times New Roman" panose="02020603050405020304" pitchFamily="18" charset="0"/>
                <a:cs typeface="Times New Roman" panose="02020603050405020304" pitchFamily="18" charset="0"/>
              </a:rPr>
              <a:t>.</a:t>
            </a:r>
            <a:endParaRPr lang="en-US" sz="2000" dirty="0">
              <a:solidFill>
                <a:srgbClr val="7030A0"/>
              </a:solidFill>
              <a:latin typeface="Times New Roman" panose="02020603050405020304" pitchFamily="18" charset="0"/>
              <a:cs typeface="Times New Roman" panose="02020603050405020304" pitchFamily="18" charset="0"/>
            </a:endParaRPr>
          </a:p>
        </p:txBody>
      </p:sp>
      <p:sp>
        <p:nvSpPr>
          <p:cNvPr id="17" name="Rectangle 16"/>
          <p:cNvSpPr/>
          <p:nvPr/>
        </p:nvSpPr>
        <p:spPr>
          <a:xfrm>
            <a:off x="1783060" y="3356992"/>
            <a:ext cx="6685939" cy="1477328"/>
          </a:xfrm>
          <a:prstGeom prst="rect">
            <a:avLst/>
          </a:prstGeom>
        </p:spPr>
        <p:txBody>
          <a:bodyPr wrap="square">
            <a:spAutoFit/>
          </a:bodyPr>
          <a:lstStyle/>
          <a:p>
            <a:pPr marL="12700" algn="just">
              <a:lnSpc>
                <a:spcPct val="100000"/>
              </a:lnSpc>
              <a:spcBef>
                <a:spcPts val="95"/>
              </a:spcBef>
            </a:pPr>
            <a:r>
              <a:rPr lang="vi-VN" dirty="0" smtClean="0">
                <a:latin typeface="+mj-lt"/>
              </a:rPr>
              <a:t>Nhóm </a:t>
            </a:r>
            <a:r>
              <a:rPr lang="vi-VN" dirty="0">
                <a:latin typeface="+mj-lt"/>
              </a:rPr>
              <a:t>chỉ tiêu về xã hội: (5) Phấn đấu giảm 2.800 hộ nghèo. (6) Tỷ lệ lao động qua đào tạo đạt 71% (trong đó: tỷ lệ lao động qua đào tạo có bằng cấp, chứng chỉ đạt 31%). (7) Tỷ lệ trẻ em dưới 5 tuổi suy dinh dưỡng (thể thấp còi) dưới 20,8%. (8) Số giường bệnh trên 1 vạn dân đạt 45,2 giường/vạn dân. (9) Tỷ lệ dân số tham gia </a:t>
            </a:r>
            <a:r>
              <a:rPr lang="en-US" dirty="0" smtClean="0">
                <a:latin typeface="+mj-lt"/>
              </a:rPr>
              <a:t>BHYT </a:t>
            </a:r>
            <a:r>
              <a:rPr lang="vi-VN" dirty="0" smtClean="0">
                <a:latin typeface="+mj-lt"/>
              </a:rPr>
              <a:t>đạt </a:t>
            </a:r>
            <a:r>
              <a:rPr lang="vi-VN" dirty="0">
                <a:latin typeface="+mj-lt"/>
              </a:rPr>
              <a:t>96,1</a:t>
            </a:r>
            <a:r>
              <a:rPr lang="vi-VN" dirty="0" smtClean="0">
                <a:latin typeface="+mj-lt"/>
              </a:rPr>
              <a:t>%.</a:t>
            </a:r>
            <a:endParaRPr lang="en-US" dirty="0" smtClean="0">
              <a:latin typeface="+mj-lt"/>
            </a:endParaRPr>
          </a:p>
        </p:txBody>
      </p:sp>
      <p:sp>
        <p:nvSpPr>
          <p:cNvPr id="20" name="Rectangle 19"/>
          <p:cNvSpPr/>
          <p:nvPr/>
        </p:nvSpPr>
        <p:spPr>
          <a:xfrm>
            <a:off x="1785918" y="5214950"/>
            <a:ext cx="6815450" cy="1200329"/>
          </a:xfrm>
          <a:prstGeom prst="rect">
            <a:avLst/>
          </a:prstGeom>
        </p:spPr>
        <p:txBody>
          <a:bodyPr wrap="square">
            <a:spAutoFit/>
          </a:bodyPr>
          <a:lstStyle/>
          <a:p>
            <a:pPr algn="just"/>
            <a:r>
              <a:rPr lang="vi-VN" dirty="0" smtClean="0">
                <a:latin typeface="+mj-lt"/>
              </a:rPr>
              <a:t>Nhóm </a:t>
            </a:r>
            <a:r>
              <a:rPr lang="vi-VN" dirty="0">
                <a:latin typeface="+mj-lt"/>
              </a:rPr>
              <a:t>chỉ tiêu về môi trường: (10) Tỷ lệ dân số nông thôn được sử dụng nước hợp vệ sinh đạt 95,8%. (11) Tỷ lệ dân số đô thị được sử dụng nước sạch đạt 83%. (12) Tỷ lệ chất thải rắn đô thị được thu gom đạt 98%. (13) Tỷ lệ che phủ rừng đạt 60%</a:t>
            </a:r>
            <a:endParaRPr lang="en-US" dirty="0">
              <a:solidFill>
                <a:srgbClr val="0070C0"/>
              </a:solidFill>
              <a:latin typeface="+mj-lt"/>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57962" y="457962"/>
            <a:ext cx="8229600" cy="5669280"/>
          </a:xfrm>
          <a:custGeom>
            <a:avLst/>
            <a:gdLst/>
            <a:ahLst/>
            <a:cxnLst/>
            <a:rect l="l" t="t" r="r" b="b"/>
            <a:pathLst>
              <a:path w="8229600" h="5669280">
                <a:moveTo>
                  <a:pt x="0" y="2834640"/>
                </a:moveTo>
                <a:lnTo>
                  <a:pt x="4114800" y="0"/>
                </a:lnTo>
                <a:lnTo>
                  <a:pt x="8229600" y="2834640"/>
                </a:lnTo>
                <a:lnTo>
                  <a:pt x="6172199" y="2834640"/>
                </a:lnTo>
                <a:lnTo>
                  <a:pt x="6172199" y="5669280"/>
                </a:lnTo>
                <a:lnTo>
                  <a:pt x="2057400" y="5669280"/>
                </a:lnTo>
                <a:lnTo>
                  <a:pt x="2057400" y="2834640"/>
                </a:lnTo>
                <a:lnTo>
                  <a:pt x="0" y="2834640"/>
                </a:lnTo>
                <a:close/>
              </a:path>
            </a:pathLst>
          </a:custGeom>
          <a:ln w="25908">
            <a:solidFill>
              <a:srgbClr val="4F81BC"/>
            </a:solidFill>
          </a:ln>
        </p:spPr>
        <p:txBody>
          <a:bodyPr wrap="square" lIns="0" tIns="0" rIns="0" bIns="0" rtlCol="0"/>
          <a:lstStyle/>
          <a:p>
            <a:endParaRPr/>
          </a:p>
        </p:txBody>
      </p:sp>
      <p:sp>
        <p:nvSpPr>
          <p:cNvPr id="3" name="object 3"/>
          <p:cNvSpPr txBox="1"/>
          <p:nvPr/>
        </p:nvSpPr>
        <p:spPr>
          <a:xfrm>
            <a:off x="2936494" y="1770038"/>
            <a:ext cx="3615054" cy="3897629"/>
          </a:xfrm>
          <a:prstGeom prst="rect">
            <a:avLst/>
          </a:prstGeom>
        </p:spPr>
        <p:txBody>
          <a:bodyPr vert="horz" wrap="square" lIns="0" tIns="98425" rIns="0" bIns="0" rtlCol="0">
            <a:spAutoFit/>
          </a:bodyPr>
          <a:lstStyle/>
          <a:p>
            <a:pPr marL="142240">
              <a:lnSpc>
                <a:spcPct val="100000"/>
              </a:lnSpc>
              <a:spcBef>
                <a:spcPts val="775"/>
              </a:spcBef>
            </a:pPr>
            <a:r>
              <a:rPr sz="1500" b="1" dirty="0">
                <a:solidFill>
                  <a:srgbClr val="0000FF"/>
                </a:solidFill>
                <a:latin typeface="Times New Roman"/>
                <a:cs typeface="Times New Roman"/>
              </a:rPr>
              <a:t>Mục tiêu, nhiệm vụ </a:t>
            </a:r>
            <a:r>
              <a:rPr sz="1500" b="1" spc="-5" dirty="0">
                <a:solidFill>
                  <a:srgbClr val="0000FF"/>
                </a:solidFill>
                <a:latin typeface="Times New Roman"/>
                <a:cs typeface="Times New Roman"/>
              </a:rPr>
              <a:t>NSNN </a:t>
            </a:r>
            <a:r>
              <a:rPr sz="1500" b="1" dirty="0" err="1">
                <a:solidFill>
                  <a:srgbClr val="0000FF"/>
                </a:solidFill>
                <a:latin typeface="Times New Roman"/>
                <a:cs typeface="Times New Roman"/>
              </a:rPr>
              <a:t>năm</a:t>
            </a:r>
            <a:r>
              <a:rPr sz="1500" b="1" spc="-80" dirty="0">
                <a:solidFill>
                  <a:srgbClr val="0000FF"/>
                </a:solidFill>
                <a:latin typeface="Times New Roman"/>
                <a:cs typeface="Times New Roman"/>
              </a:rPr>
              <a:t> </a:t>
            </a:r>
            <a:r>
              <a:rPr lang="vi-VN" sz="1500" b="1" dirty="0" smtClean="0">
                <a:solidFill>
                  <a:srgbClr val="0000FF"/>
                </a:solidFill>
                <a:latin typeface="Times New Roman"/>
                <a:cs typeface="Times New Roman"/>
              </a:rPr>
              <a:t>202</a:t>
            </a:r>
            <a:r>
              <a:rPr lang="en-US" sz="1500" b="1" dirty="0" smtClean="0">
                <a:solidFill>
                  <a:srgbClr val="0000FF"/>
                </a:solidFill>
                <a:latin typeface="Times New Roman"/>
                <a:cs typeface="Times New Roman"/>
              </a:rPr>
              <a:t>3</a:t>
            </a:r>
            <a:endParaRPr sz="1500" dirty="0">
              <a:latin typeface="Times New Roman"/>
              <a:cs typeface="Times New Roman"/>
            </a:endParaRPr>
          </a:p>
          <a:p>
            <a:pPr marL="12700" marR="5080" algn="just">
              <a:lnSpc>
                <a:spcPct val="80100"/>
              </a:lnSpc>
              <a:spcBef>
                <a:spcPts val="1100"/>
              </a:spcBef>
            </a:pPr>
            <a:r>
              <a:rPr sz="1600" spc="-5" dirty="0">
                <a:solidFill>
                  <a:srgbClr val="0000FF"/>
                </a:solidFill>
                <a:latin typeface="Times New Roman"/>
                <a:cs typeface="Times New Roman"/>
              </a:rPr>
              <a:t>Một </a:t>
            </a:r>
            <a:r>
              <a:rPr sz="1600" dirty="0">
                <a:solidFill>
                  <a:srgbClr val="0000FF"/>
                </a:solidFill>
                <a:latin typeface="Times New Roman"/>
                <a:cs typeface="Times New Roman"/>
              </a:rPr>
              <a:t>là, tiếp tục thực hiện </a:t>
            </a:r>
            <a:r>
              <a:rPr sz="1600" spc="-5" dirty="0">
                <a:solidFill>
                  <a:srgbClr val="0000FF"/>
                </a:solidFill>
                <a:latin typeface="Times New Roman"/>
                <a:cs typeface="Times New Roman"/>
              </a:rPr>
              <a:t>chủ </a:t>
            </a:r>
            <a:r>
              <a:rPr sz="1600" dirty="0">
                <a:solidFill>
                  <a:srgbClr val="0000FF"/>
                </a:solidFill>
                <a:latin typeface="Times New Roman"/>
                <a:cs typeface="Times New Roman"/>
              </a:rPr>
              <a:t>trương cơ </a:t>
            </a:r>
            <a:r>
              <a:rPr sz="1600" spc="-5" dirty="0">
                <a:solidFill>
                  <a:srgbClr val="0000FF"/>
                </a:solidFill>
                <a:latin typeface="Times New Roman"/>
                <a:cs typeface="Times New Roman"/>
              </a:rPr>
              <a:t>cấu  lại ngân </a:t>
            </a:r>
            <a:r>
              <a:rPr sz="1600" dirty="0">
                <a:solidFill>
                  <a:srgbClr val="0000FF"/>
                </a:solidFill>
                <a:latin typeface="Times New Roman"/>
                <a:cs typeface="Times New Roman"/>
              </a:rPr>
              <a:t>sách </a:t>
            </a:r>
            <a:r>
              <a:rPr sz="1600" spc="-5" dirty="0">
                <a:solidFill>
                  <a:srgbClr val="0000FF"/>
                </a:solidFill>
                <a:latin typeface="Times New Roman"/>
                <a:cs typeface="Times New Roman"/>
              </a:rPr>
              <a:t>nhà nước, </a:t>
            </a:r>
            <a:r>
              <a:rPr sz="1600" spc="5" dirty="0">
                <a:solidFill>
                  <a:srgbClr val="0000FF"/>
                </a:solidFill>
                <a:latin typeface="Times New Roman"/>
                <a:cs typeface="Times New Roman"/>
              </a:rPr>
              <a:t>đảm </a:t>
            </a:r>
            <a:r>
              <a:rPr sz="1600" spc="-5" dirty="0">
                <a:solidFill>
                  <a:srgbClr val="0000FF"/>
                </a:solidFill>
                <a:latin typeface="Times New Roman"/>
                <a:cs typeface="Times New Roman"/>
              </a:rPr>
              <a:t>bảo </a:t>
            </a:r>
            <a:r>
              <a:rPr sz="1600" dirty="0">
                <a:solidFill>
                  <a:srgbClr val="0000FF"/>
                </a:solidFill>
                <a:latin typeface="Times New Roman"/>
                <a:cs typeface="Times New Roman"/>
              </a:rPr>
              <a:t>quản </a:t>
            </a:r>
            <a:r>
              <a:rPr sz="1600" spc="-5" dirty="0">
                <a:solidFill>
                  <a:srgbClr val="0000FF"/>
                </a:solidFill>
                <a:latin typeface="Times New Roman"/>
                <a:cs typeface="Times New Roman"/>
              </a:rPr>
              <a:t>lý </a:t>
            </a:r>
            <a:r>
              <a:rPr sz="1600" spc="10" dirty="0">
                <a:solidFill>
                  <a:srgbClr val="0000FF"/>
                </a:solidFill>
                <a:latin typeface="Times New Roman"/>
                <a:cs typeface="Times New Roman"/>
              </a:rPr>
              <a:t>nợ  </a:t>
            </a:r>
            <a:r>
              <a:rPr sz="1600" dirty="0">
                <a:solidFill>
                  <a:srgbClr val="0000FF"/>
                </a:solidFill>
                <a:latin typeface="Times New Roman"/>
                <a:cs typeface="Times New Roman"/>
              </a:rPr>
              <a:t>công </a:t>
            </a:r>
            <a:r>
              <a:rPr sz="1600" spc="-5" dirty="0">
                <a:solidFill>
                  <a:srgbClr val="0000FF"/>
                </a:solidFill>
                <a:latin typeface="Times New Roman"/>
                <a:cs typeface="Times New Roman"/>
              </a:rPr>
              <a:t>chặt chẽ, an toàn, bền vững, tăng tỷ  </a:t>
            </a:r>
            <a:r>
              <a:rPr sz="1600" dirty="0">
                <a:solidFill>
                  <a:srgbClr val="0000FF"/>
                </a:solidFill>
                <a:latin typeface="Times New Roman"/>
                <a:cs typeface="Times New Roman"/>
              </a:rPr>
              <a:t>trọng </a:t>
            </a:r>
            <a:r>
              <a:rPr sz="1600" spc="-5" dirty="0">
                <a:solidFill>
                  <a:srgbClr val="0000FF"/>
                </a:solidFill>
                <a:latin typeface="Times New Roman"/>
                <a:cs typeface="Times New Roman"/>
              </a:rPr>
              <a:t>chi đầu tư phát</a:t>
            </a:r>
            <a:r>
              <a:rPr sz="1600" spc="25" dirty="0">
                <a:solidFill>
                  <a:srgbClr val="0000FF"/>
                </a:solidFill>
                <a:latin typeface="Times New Roman"/>
                <a:cs typeface="Times New Roman"/>
              </a:rPr>
              <a:t> </a:t>
            </a:r>
            <a:r>
              <a:rPr sz="1600" spc="-5" dirty="0">
                <a:solidFill>
                  <a:srgbClr val="0000FF"/>
                </a:solidFill>
                <a:latin typeface="Times New Roman"/>
                <a:cs typeface="Times New Roman"/>
              </a:rPr>
              <a:t>triển;</a:t>
            </a:r>
            <a:endParaRPr sz="1600" dirty="0">
              <a:latin typeface="Times New Roman"/>
              <a:cs typeface="Times New Roman"/>
            </a:endParaRPr>
          </a:p>
          <a:p>
            <a:pPr>
              <a:lnSpc>
                <a:spcPct val="100000"/>
              </a:lnSpc>
            </a:pPr>
            <a:endParaRPr sz="1550" dirty="0">
              <a:latin typeface="Times New Roman"/>
              <a:cs typeface="Times New Roman"/>
            </a:endParaRPr>
          </a:p>
          <a:p>
            <a:pPr marL="12700" marR="6985" algn="just">
              <a:lnSpc>
                <a:spcPts val="1540"/>
              </a:lnSpc>
            </a:pPr>
            <a:r>
              <a:rPr sz="1600" spc="-5" dirty="0">
                <a:solidFill>
                  <a:srgbClr val="0000FF"/>
                </a:solidFill>
                <a:latin typeface="Times New Roman"/>
                <a:cs typeface="Times New Roman"/>
              </a:rPr>
              <a:t>Hai </a:t>
            </a:r>
            <a:r>
              <a:rPr sz="1600" dirty="0">
                <a:solidFill>
                  <a:srgbClr val="0000FF"/>
                </a:solidFill>
                <a:latin typeface="Times New Roman"/>
                <a:cs typeface="Times New Roman"/>
              </a:rPr>
              <a:t>là, đẩy </a:t>
            </a:r>
            <a:r>
              <a:rPr sz="1600" spc="-10" dirty="0">
                <a:solidFill>
                  <a:srgbClr val="0000FF"/>
                </a:solidFill>
                <a:latin typeface="Times New Roman"/>
                <a:cs typeface="Times New Roman"/>
              </a:rPr>
              <a:t>mạnh sắp </a:t>
            </a:r>
            <a:r>
              <a:rPr sz="1600" spc="-5" dirty="0">
                <a:solidFill>
                  <a:srgbClr val="0000FF"/>
                </a:solidFill>
                <a:latin typeface="Times New Roman"/>
                <a:cs typeface="Times New Roman"/>
              </a:rPr>
              <a:t>xếp tổ chức </a:t>
            </a:r>
            <a:r>
              <a:rPr sz="1600" spc="5" dirty="0">
                <a:solidFill>
                  <a:srgbClr val="0000FF"/>
                </a:solidFill>
                <a:latin typeface="Times New Roman"/>
                <a:cs typeface="Times New Roman"/>
              </a:rPr>
              <a:t>bộ </a:t>
            </a:r>
            <a:r>
              <a:rPr sz="1600" spc="-35" dirty="0">
                <a:solidFill>
                  <a:srgbClr val="0000FF"/>
                </a:solidFill>
                <a:latin typeface="Times New Roman"/>
                <a:cs typeface="Times New Roman"/>
              </a:rPr>
              <a:t>máy,  </a:t>
            </a:r>
            <a:r>
              <a:rPr sz="1600" spc="-5" dirty="0">
                <a:solidFill>
                  <a:srgbClr val="0000FF"/>
                </a:solidFill>
                <a:latin typeface="Times New Roman"/>
                <a:cs typeface="Times New Roman"/>
              </a:rPr>
              <a:t>tinh giản biên chế, </a:t>
            </a:r>
            <a:r>
              <a:rPr sz="1600" dirty="0">
                <a:solidFill>
                  <a:srgbClr val="0000FF"/>
                </a:solidFill>
                <a:latin typeface="Times New Roman"/>
                <a:cs typeface="Times New Roman"/>
              </a:rPr>
              <a:t>đổi </a:t>
            </a:r>
            <a:r>
              <a:rPr sz="1600" spc="-10" dirty="0">
                <a:solidFill>
                  <a:srgbClr val="0000FF"/>
                </a:solidFill>
                <a:latin typeface="Times New Roman"/>
                <a:cs typeface="Times New Roman"/>
              </a:rPr>
              <a:t>mới </a:t>
            </a:r>
            <a:r>
              <a:rPr sz="1600" dirty="0">
                <a:solidFill>
                  <a:srgbClr val="0000FF"/>
                </a:solidFill>
                <a:latin typeface="Times New Roman"/>
                <a:cs typeface="Times New Roman"/>
              </a:rPr>
              <a:t>khu </a:t>
            </a:r>
            <a:r>
              <a:rPr sz="1600" spc="-10" dirty="0">
                <a:solidFill>
                  <a:srgbClr val="0000FF"/>
                </a:solidFill>
                <a:latin typeface="Times New Roman"/>
                <a:cs typeface="Times New Roman"/>
              </a:rPr>
              <a:t>vực </a:t>
            </a:r>
            <a:r>
              <a:rPr sz="1600" spc="-5" dirty="0">
                <a:solidFill>
                  <a:srgbClr val="0000FF"/>
                </a:solidFill>
                <a:latin typeface="Times New Roman"/>
                <a:cs typeface="Times New Roman"/>
              </a:rPr>
              <a:t>sự  </a:t>
            </a:r>
            <a:r>
              <a:rPr sz="1600" dirty="0">
                <a:solidFill>
                  <a:srgbClr val="0000FF"/>
                </a:solidFill>
                <a:latin typeface="Times New Roman"/>
                <a:cs typeface="Times New Roman"/>
              </a:rPr>
              <a:t>nghiệp</a:t>
            </a:r>
            <a:r>
              <a:rPr sz="1600" spc="-5" dirty="0">
                <a:solidFill>
                  <a:srgbClr val="0000FF"/>
                </a:solidFill>
                <a:latin typeface="Times New Roman"/>
                <a:cs typeface="Times New Roman"/>
              </a:rPr>
              <a:t> công;</a:t>
            </a:r>
            <a:endParaRPr sz="1600" dirty="0">
              <a:latin typeface="Times New Roman"/>
              <a:cs typeface="Times New Roman"/>
            </a:endParaRPr>
          </a:p>
          <a:p>
            <a:pPr>
              <a:lnSpc>
                <a:spcPct val="100000"/>
              </a:lnSpc>
              <a:spcBef>
                <a:spcPts val="20"/>
              </a:spcBef>
            </a:pPr>
            <a:endParaRPr sz="1550" dirty="0">
              <a:latin typeface="Times New Roman"/>
              <a:cs typeface="Times New Roman"/>
            </a:endParaRPr>
          </a:p>
          <a:p>
            <a:pPr marL="12700" marR="6985" algn="just">
              <a:lnSpc>
                <a:spcPct val="80000"/>
              </a:lnSpc>
            </a:pPr>
            <a:r>
              <a:rPr sz="1600" spc="-5" dirty="0">
                <a:solidFill>
                  <a:srgbClr val="0000FF"/>
                </a:solidFill>
                <a:latin typeface="Times New Roman"/>
                <a:cs typeface="Times New Roman"/>
              </a:rPr>
              <a:t>Ba là, tăng cường kỷ luật </a:t>
            </a:r>
            <a:r>
              <a:rPr sz="1600" dirty="0">
                <a:solidFill>
                  <a:srgbClr val="0000FF"/>
                </a:solidFill>
                <a:latin typeface="Times New Roman"/>
                <a:cs typeface="Times New Roman"/>
              </a:rPr>
              <a:t>tài chính </a:t>
            </a:r>
            <a:r>
              <a:rPr sz="1600" spc="-5" dirty="0">
                <a:solidFill>
                  <a:srgbClr val="0000FF"/>
                </a:solidFill>
                <a:latin typeface="Times New Roman"/>
                <a:cs typeface="Times New Roman"/>
              </a:rPr>
              <a:t>- ngân  sách </a:t>
            </a:r>
            <a:r>
              <a:rPr sz="1600" dirty="0">
                <a:solidFill>
                  <a:srgbClr val="0000FF"/>
                </a:solidFill>
                <a:latin typeface="Times New Roman"/>
                <a:cs typeface="Times New Roman"/>
              </a:rPr>
              <a:t>nhà </a:t>
            </a:r>
            <a:r>
              <a:rPr sz="1600" spc="-5" dirty="0">
                <a:solidFill>
                  <a:srgbClr val="0000FF"/>
                </a:solidFill>
                <a:latin typeface="Times New Roman"/>
                <a:cs typeface="Times New Roman"/>
              </a:rPr>
              <a:t>nước; thực hành </a:t>
            </a:r>
            <a:r>
              <a:rPr sz="1600" dirty="0">
                <a:solidFill>
                  <a:srgbClr val="0000FF"/>
                </a:solidFill>
                <a:latin typeface="Times New Roman"/>
                <a:cs typeface="Times New Roman"/>
              </a:rPr>
              <a:t>tiết kiệm, </a:t>
            </a:r>
            <a:r>
              <a:rPr sz="1600" spc="-5" dirty="0">
                <a:solidFill>
                  <a:srgbClr val="0000FF"/>
                </a:solidFill>
                <a:latin typeface="Times New Roman"/>
                <a:cs typeface="Times New Roman"/>
              </a:rPr>
              <a:t>chống  lãng </a:t>
            </a:r>
            <a:r>
              <a:rPr sz="1600" dirty="0">
                <a:solidFill>
                  <a:srgbClr val="0000FF"/>
                </a:solidFill>
                <a:latin typeface="Times New Roman"/>
                <a:cs typeface="Times New Roman"/>
              </a:rPr>
              <a:t>phí; </a:t>
            </a:r>
            <a:r>
              <a:rPr sz="1600" spc="-5" dirty="0">
                <a:solidFill>
                  <a:srgbClr val="0000FF"/>
                </a:solidFill>
                <a:latin typeface="Times New Roman"/>
                <a:cs typeface="Times New Roman"/>
              </a:rPr>
              <a:t>Quản </a:t>
            </a:r>
            <a:r>
              <a:rPr sz="1600" dirty="0">
                <a:solidFill>
                  <a:srgbClr val="0000FF"/>
                </a:solidFill>
                <a:latin typeface="Times New Roman"/>
                <a:cs typeface="Times New Roman"/>
              </a:rPr>
              <a:t>lý, </a:t>
            </a:r>
            <a:r>
              <a:rPr sz="1600" spc="-5" dirty="0">
                <a:solidFill>
                  <a:srgbClr val="0000FF"/>
                </a:solidFill>
                <a:latin typeface="Times New Roman"/>
                <a:cs typeface="Times New Roman"/>
              </a:rPr>
              <a:t>sử </a:t>
            </a:r>
            <a:r>
              <a:rPr sz="1600" dirty="0">
                <a:solidFill>
                  <a:srgbClr val="0000FF"/>
                </a:solidFill>
                <a:latin typeface="Times New Roman"/>
                <a:cs typeface="Times New Roman"/>
              </a:rPr>
              <a:t>dụng tiết </a:t>
            </a:r>
            <a:r>
              <a:rPr sz="1600" spc="-5" dirty="0">
                <a:solidFill>
                  <a:srgbClr val="0000FF"/>
                </a:solidFill>
                <a:latin typeface="Times New Roman"/>
                <a:cs typeface="Times New Roman"/>
              </a:rPr>
              <a:t>kiệm, </a:t>
            </a:r>
            <a:r>
              <a:rPr sz="1600" dirty="0">
                <a:solidFill>
                  <a:srgbClr val="0000FF"/>
                </a:solidFill>
                <a:latin typeface="Times New Roman"/>
                <a:cs typeface="Times New Roman"/>
              </a:rPr>
              <a:t>hiệu  quả </a:t>
            </a:r>
            <a:r>
              <a:rPr sz="1600" spc="-10" dirty="0">
                <a:solidFill>
                  <a:srgbClr val="0000FF"/>
                </a:solidFill>
                <a:latin typeface="Times New Roman"/>
                <a:cs typeface="Times New Roman"/>
              </a:rPr>
              <a:t>các </a:t>
            </a:r>
            <a:r>
              <a:rPr sz="1600" dirty="0">
                <a:solidFill>
                  <a:srgbClr val="0000FF"/>
                </a:solidFill>
                <a:latin typeface="Times New Roman"/>
                <a:cs typeface="Times New Roman"/>
              </a:rPr>
              <a:t>nguồn </a:t>
            </a:r>
            <a:r>
              <a:rPr sz="1600" spc="-5" dirty="0">
                <a:solidFill>
                  <a:srgbClr val="0000FF"/>
                </a:solidFill>
                <a:latin typeface="Times New Roman"/>
                <a:cs typeface="Times New Roman"/>
              </a:rPr>
              <a:t>tài chính </a:t>
            </a:r>
            <a:r>
              <a:rPr sz="1600" dirty="0">
                <a:solidFill>
                  <a:srgbClr val="0000FF"/>
                </a:solidFill>
                <a:latin typeface="Times New Roman"/>
                <a:cs typeface="Times New Roman"/>
              </a:rPr>
              <a:t>nhà</a:t>
            </a:r>
            <a:r>
              <a:rPr sz="1600" spc="10" dirty="0">
                <a:solidFill>
                  <a:srgbClr val="0000FF"/>
                </a:solidFill>
                <a:latin typeface="Times New Roman"/>
                <a:cs typeface="Times New Roman"/>
              </a:rPr>
              <a:t> </a:t>
            </a:r>
            <a:r>
              <a:rPr sz="1600" spc="-5" dirty="0">
                <a:solidFill>
                  <a:srgbClr val="0000FF"/>
                </a:solidFill>
                <a:latin typeface="Times New Roman"/>
                <a:cs typeface="Times New Roman"/>
              </a:rPr>
              <a:t>nước;</a:t>
            </a:r>
            <a:endParaRPr sz="1600" dirty="0">
              <a:latin typeface="Times New Roman"/>
              <a:cs typeface="Times New Roman"/>
            </a:endParaRPr>
          </a:p>
          <a:p>
            <a:pPr>
              <a:lnSpc>
                <a:spcPct val="100000"/>
              </a:lnSpc>
            </a:pPr>
            <a:endParaRPr sz="1550" dirty="0">
              <a:latin typeface="Times New Roman"/>
              <a:cs typeface="Times New Roman"/>
            </a:endParaRPr>
          </a:p>
          <a:p>
            <a:pPr marL="12700" marR="5080" algn="just">
              <a:lnSpc>
                <a:spcPts val="1540"/>
              </a:lnSpc>
              <a:spcBef>
                <a:spcPts val="5"/>
              </a:spcBef>
            </a:pPr>
            <a:r>
              <a:rPr sz="1600" spc="-5" dirty="0">
                <a:solidFill>
                  <a:srgbClr val="0000FF"/>
                </a:solidFill>
                <a:latin typeface="Times New Roman"/>
                <a:cs typeface="Times New Roman"/>
              </a:rPr>
              <a:t>Bốn là, thực </a:t>
            </a:r>
            <a:r>
              <a:rPr sz="1600" dirty="0">
                <a:solidFill>
                  <a:srgbClr val="0000FF"/>
                </a:solidFill>
                <a:latin typeface="Times New Roman"/>
                <a:cs typeface="Times New Roman"/>
              </a:rPr>
              <a:t>hiện tốt nhiệm vụ </a:t>
            </a:r>
            <a:r>
              <a:rPr sz="1600" spc="-5" dirty="0">
                <a:solidFill>
                  <a:srgbClr val="0000FF"/>
                </a:solidFill>
                <a:latin typeface="Times New Roman"/>
                <a:cs typeface="Times New Roman"/>
              </a:rPr>
              <a:t>an </a:t>
            </a:r>
            <a:r>
              <a:rPr sz="1600" dirty="0">
                <a:solidFill>
                  <a:srgbClr val="0000FF"/>
                </a:solidFill>
                <a:latin typeface="Times New Roman"/>
                <a:cs typeface="Times New Roman"/>
              </a:rPr>
              <a:t>sinh xã  </a:t>
            </a:r>
            <a:r>
              <a:rPr sz="1600" spc="-5" dirty="0">
                <a:solidFill>
                  <a:srgbClr val="0000FF"/>
                </a:solidFill>
                <a:latin typeface="Times New Roman"/>
                <a:cs typeface="Times New Roman"/>
              </a:rPr>
              <a:t>hội, đảm bảo </a:t>
            </a:r>
            <a:r>
              <a:rPr sz="1600" dirty="0">
                <a:solidFill>
                  <a:srgbClr val="0000FF"/>
                </a:solidFill>
                <a:latin typeface="Times New Roman"/>
                <a:cs typeface="Times New Roman"/>
              </a:rPr>
              <a:t>quốc phòng, </a:t>
            </a:r>
            <a:r>
              <a:rPr sz="1600" spc="-5" dirty="0">
                <a:solidFill>
                  <a:srgbClr val="0000FF"/>
                </a:solidFill>
                <a:latin typeface="Times New Roman"/>
                <a:cs typeface="Times New Roman"/>
              </a:rPr>
              <a:t>an ninh trật tự,  an toàn xã</a:t>
            </a:r>
            <a:r>
              <a:rPr sz="1600" spc="10" dirty="0">
                <a:solidFill>
                  <a:srgbClr val="0000FF"/>
                </a:solidFill>
                <a:latin typeface="Times New Roman"/>
                <a:cs typeface="Times New Roman"/>
              </a:rPr>
              <a:t> </a:t>
            </a:r>
            <a:r>
              <a:rPr sz="1600" spc="-5" dirty="0">
                <a:solidFill>
                  <a:srgbClr val="0000FF"/>
                </a:solidFill>
                <a:latin typeface="Times New Roman"/>
                <a:cs typeface="Times New Roman"/>
              </a:rPr>
              <a:t>hội.</a:t>
            </a:r>
            <a:endParaRPr sz="1600" dirty="0">
              <a:latin typeface="Times New Roman"/>
              <a:cs typeface="Times New Roman"/>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1873376" y="161800"/>
            <a:ext cx="5310277" cy="320601"/>
          </a:xfrm>
          <a:prstGeom prst="rect">
            <a:avLst/>
          </a:prstGeom>
        </p:spPr>
        <p:txBody>
          <a:bodyPr vert="horz" wrap="square" lIns="0" tIns="12700" rIns="0" bIns="0" rtlCol="0">
            <a:spAutoFit/>
          </a:bodyPr>
          <a:lstStyle/>
          <a:p>
            <a:pPr marL="12700">
              <a:lnSpc>
                <a:spcPct val="100000"/>
              </a:lnSpc>
              <a:spcBef>
                <a:spcPts val="100"/>
              </a:spcBef>
            </a:pPr>
            <a:r>
              <a:rPr lang="en-US" sz="2000" b="1" spc="-160" dirty="0" smtClean="0">
                <a:solidFill>
                  <a:srgbClr val="FFFF00"/>
                </a:solidFill>
                <a:latin typeface="Times New Roman" panose="02020603050405020304" pitchFamily="18" charset="0"/>
                <a:cs typeface="Times New Roman" panose="02020603050405020304" pitchFamily="18" charset="0"/>
              </a:rPr>
              <a:t>I. </a:t>
            </a:r>
            <a:r>
              <a:rPr sz="2000" b="1" spc="-160" dirty="0" smtClean="0">
                <a:solidFill>
                  <a:srgbClr val="FFFF00"/>
                </a:solidFill>
                <a:latin typeface="Times New Roman" panose="02020603050405020304" pitchFamily="18" charset="0"/>
                <a:cs typeface="Times New Roman" panose="02020603050405020304" pitchFamily="18" charset="0"/>
              </a:rPr>
              <a:t>DỰ </a:t>
            </a:r>
            <a:r>
              <a:rPr lang="en-US" sz="2000" b="1" spc="-160" dirty="0" smtClean="0">
                <a:solidFill>
                  <a:srgbClr val="FFFF00"/>
                </a:solidFill>
                <a:latin typeface="Times New Roman" panose="02020603050405020304" pitchFamily="18" charset="0"/>
                <a:cs typeface="Times New Roman" panose="02020603050405020304" pitchFamily="18" charset="0"/>
              </a:rPr>
              <a:t> </a:t>
            </a:r>
            <a:r>
              <a:rPr sz="2000" b="1" spc="-210" dirty="0" smtClean="0">
                <a:solidFill>
                  <a:srgbClr val="FFFF00"/>
                </a:solidFill>
                <a:latin typeface="Times New Roman" panose="02020603050405020304" pitchFamily="18" charset="0"/>
                <a:cs typeface="Times New Roman" panose="02020603050405020304" pitchFamily="18" charset="0"/>
              </a:rPr>
              <a:t>TOÁN </a:t>
            </a:r>
            <a:r>
              <a:rPr lang="en-US" sz="2000" b="1" spc="-210" dirty="0" smtClean="0">
                <a:solidFill>
                  <a:srgbClr val="FFFF00"/>
                </a:solidFill>
                <a:latin typeface="Times New Roman" panose="02020603050405020304" pitchFamily="18" charset="0"/>
                <a:cs typeface="Times New Roman" panose="02020603050405020304" pitchFamily="18" charset="0"/>
              </a:rPr>
              <a:t> </a:t>
            </a:r>
            <a:r>
              <a:rPr sz="2000" b="1" spc="-190" dirty="0" smtClean="0">
                <a:solidFill>
                  <a:srgbClr val="FFFF00"/>
                </a:solidFill>
                <a:latin typeface="Times New Roman" panose="02020603050405020304" pitchFamily="18" charset="0"/>
                <a:cs typeface="Times New Roman" panose="02020603050405020304" pitchFamily="18" charset="0"/>
              </a:rPr>
              <a:t>THU </a:t>
            </a:r>
            <a:r>
              <a:rPr lang="en-US" sz="2000" b="1" spc="-190" dirty="0" smtClean="0">
                <a:solidFill>
                  <a:srgbClr val="FFFF00"/>
                </a:solidFill>
                <a:latin typeface="Times New Roman" panose="02020603050405020304" pitchFamily="18" charset="0"/>
                <a:cs typeface="Times New Roman" panose="02020603050405020304" pitchFamily="18" charset="0"/>
              </a:rPr>
              <a:t> </a:t>
            </a:r>
            <a:r>
              <a:rPr sz="2000" b="1" spc="-190" dirty="0" smtClean="0">
                <a:solidFill>
                  <a:srgbClr val="FFFF00"/>
                </a:solidFill>
                <a:latin typeface="Times New Roman" panose="02020603050405020304" pitchFamily="18" charset="0"/>
                <a:cs typeface="Times New Roman" panose="02020603050405020304" pitchFamily="18" charset="0"/>
              </a:rPr>
              <a:t>NSNN </a:t>
            </a:r>
            <a:r>
              <a:rPr lang="en-US" sz="2000" b="1" spc="-190" dirty="0" smtClean="0">
                <a:solidFill>
                  <a:srgbClr val="FFFF00"/>
                </a:solidFill>
                <a:latin typeface="Times New Roman" panose="02020603050405020304" pitchFamily="18" charset="0"/>
                <a:cs typeface="Times New Roman" panose="02020603050405020304" pitchFamily="18" charset="0"/>
              </a:rPr>
              <a:t> </a:t>
            </a:r>
            <a:r>
              <a:rPr sz="2000" b="1" spc="-265" dirty="0" smtClean="0">
                <a:solidFill>
                  <a:srgbClr val="FFFF00"/>
                </a:solidFill>
                <a:latin typeface="Times New Roman" panose="02020603050405020304" pitchFamily="18" charset="0"/>
                <a:cs typeface="Times New Roman" panose="02020603050405020304" pitchFamily="18" charset="0"/>
              </a:rPr>
              <a:t>TRÊN </a:t>
            </a:r>
            <a:r>
              <a:rPr lang="en-US" sz="2000" b="1" spc="-265" dirty="0" smtClean="0">
                <a:solidFill>
                  <a:srgbClr val="FFFF00"/>
                </a:solidFill>
                <a:latin typeface="Times New Roman" panose="02020603050405020304" pitchFamily="18" charset="0"/>
                <a:cs typeface="Times New Roman" panose="02020603050405020304" pitchFamily="18" charset="0"/>
              </a:rPr>
              <a:t> </a:t>
            </a:r>
            <a:r>
              <a:rPr sz="2000" b="1" spc="-140" dirty="0" smtClean="0">
                <a:solidFill>
                  <a:srgbClr val="FFFF00"/>
                </a:solidFill>
                <a:latin typeface="Times New Roman" panose="02020603050405020304" pitchFamily="18" charset="0"/>
                <a:cs typeface="Times New Roman" panose="02020603050405020304" pitchFamily="18" charset="0"/>
              </a:rPr>
              <a:t>ĐỊA </a:t>
            </a:r>
            <a:r>
              <a:rPr lang="en-US" sz="2000" b="1" spc="-140" dirty="0" smtClean="0">
                <a:solidFill>
                  <a:srgbClr val="FFFF00"/>
                </a:solidFill>
                <a:latin typeface="Times New Roman" panose="02020603050405020304" pitchFamily="18" charset="0"/>
                <a:cs typeface="Times New Roman" panose="02020603050405020304" pitchFamily="18" charset="0"/>
              </a:rPr>
              <a:t> </a:t>
            </a:r>
            <a:r>
              <a:rPr sz="2000" b="1" spc="-229" dirty="0" smtClean="0">
                <a:solidFill>
                  <a:srgbClr val="FFFF00"/>
                </a:solidFill>
                <a:latin typeface="Times New Roman" panose="02020603050405020304" pitchFamily="18" charset="0"/>
                <a:cs typeface="Times New Roman" panose="02020603050405020304" pitchFamily="18" charset="0"/>
              </a:rPr>
              <a:t>BÀN </a:t>
            </a:r>
            <a:r>
              <a:rPr lang="en-US" sz="2000" b="1" spc="-229" dirty="0" smtClean="0">
                <a:solidFill>
                  <a:srgbClr val="FFFF00"/>
                </a:solidFill>
                <a:latin typeface="Times New Roman" panose="02020603050405020304" pitchFamily="18" charset="0"/>
                <a:cs typeface="Times New Roman" panose="02020603050405020304" pitchFamily="18" charset="0"/>
              </a:rPr>
              <a:t> </a:t>
            </a:r>
            <a:r>
              <a:rPr sz="2000" b="1" spc="-90" dirty="0" smtClean="0">
                <a:solidFill>
                  <a:srgbClr val="FFFF00"/>
                </a:solidFill>
                <a:latin typeface="Times New Roman" panose="02020603050405020304" pitchFamily="18" charset="0"/>
                <a:cs typeface="Times New Roman" panose="02020603050405020304" pitchFamily="18" charset="0"/>
              </a:rPr>
              <a:t>NĂM</a:t>
            </a:r>
            <a:r>
              <a:rPr sz="2000" b="1" spc="30" dirty="0" smtClean="0">
                <a:solidFill>
                  <a:srgbClr val="FFFF00"/>
                </a:solidFill>
                <a:latin typeface="Times New Roman" panose="02020603050405020304" pitchFamily="18" charset="0"/>
                <a:cs typeface="Times New Roman" panose="02020603050405020304" pitchFamily="18" charset="0"/>
              </a:rPr>
              <a:t> </a:t>
            </a:r>
            <a:r>
              <a:rPr lang="vi-VN" sz="2000" b="1" spc="-100" dirty="0" smtClean="0">
                <a:solidFill>
                  <a:srgbClr val="FFFF00"/>
                </a:solidFill>
                <a:latin typeface="Times New Roman" panose="02020603050405020304" pitchFamily="18" charset="0"/>
                <a:cs typeface="Times New Roman" panose="02020603050405020304" pitchFamily="18" charset="0"/>
              </a:rPr>
              <a:t>202</a:t>
            </a:r>
            <a:r>
              <a:rPr lang="en-US" sz="2000" b="1" spc="-100" dirty="0" smtClean="0">
                <a:solidFill>
                  <a:srgbClr val="FFFF00"/>
                </a:solidFill>
                <a:latin typeface="Times New Roman" panose="02020603050405020304" pitchFamily="18" charset="0"/>
                <a:cs typeface="Times New Roman" panose="02020603050405020304" pitchFamily="18" charset="0"/>
              </a:rPr>
              <a:t>3</a:t>
            </a:r>
            <a:endParaRPr sz="2000" dirty="0">
              <a:latin typeface="Times New Roman" panose="02020603050405020304" pitchFamily="18" charset="0"/>
              <a:cs typeface="Times New Roman" panose="02020603050405020304" pitchFamily="18" charset="0"/>
            </a:endParaRPr>
          </a:p>
        </p:txBody>
      </p:sp>
      <p:sp>
        <p:nvSpPr>
          <p:cNvPr id="4" name="object 4"/>
          <p:cNvSpPr/>
          <p:nvPr/>
        </p:nvSpPr>
        <p:spPr>
          <a:xfrm>
            <a:off x="714348" y="1500174"/>
            <a:ext cx="1357322" cy="4214842"/>
          </a:xfrm>
          <a:prstGeom prst="rect">
            <a:avLst/>
          </a:prstGeom>
          <a:blipFill>
            <a:blip r:embed="rId2" cstate="print"/>
            <a:stretch>
              <a:fillRect/>
            </a:stretch>
          </a:blipFill>
        </p:spPr>
        <p:txBody>
          <a:bodyPr wrap="square" lIns="0" tIns="0" rIns="0" bIns="0" rtlCol="0"/>
          <a:lstStyle/>
          <a:p>
            <a:endParaRPr>
              <a:solidFill>
                <a:srgbClr val="FFC000"/>
              </a:solidFill>
            </a:endParaRPr>
          </a:p>
        </p:txBody>
      </p:sp>
      <p:sp>
        <p:nvSpPr>
          <p:cNvPr id="5" name="object 5"/>
          <p:cNvSpPr txBox="1"/>
          <p:nvPr/>
        </p:nvSpPr>
        <p:spPr>
          <a:xfrm>
            <a:off x="857224" y="2071678"/>
            <a:ext cx="1071570" cy="2782813"/>
          </a:xfrm>
          <a:prstGeom prst="rect">
            <a:avLst/>
          </a:prstGeom>
        </p:spPr>
        <p:txBody>
          <a:bodyPr vert="horz" wrap="square" lIns="0" tIns="12700" rIns="0" bIns="0" rtlCol="0">
            <a:spAutoFit/>
          </a:bodyPr>
          <a:lstStyle/>
          <a:p>
            <a:pPr marL="12700">
              <a:lnSpc>
                <a:spcPct val="100000"/>
              </a:lnSpc>
              <a:spcBef>
                <a:spcPts val="100"/>
              </a:spcBef>
            </a:pPr>
            <a:r>
              <a:rPr lang="en-US" b="1" spc="-5" dirty="0" smtClean="0">
                <a:solidFill>
                  <a:srgbClr val="FFFFFF"/>
                </a:solidFill>
                <a:latin typeface="Times New Roman" panose="02020603050405020304" pitchFamily="18" charset="0"/>
                <a:cs typeface="Times New Roman" panose="02020603050405020304" pitchFamily="18" charset="0"/>
              </a:rPr>
              <a:t> </a:t>
            </a:r>
            <a:r>
              <a:rPr lang="en-US" b="1" spc="-5" dirty="0" err="1" smtClean="0">
                <a:solidFill>
                  <a:srgbClr val="FFFFFF"/>
                </a:solidFill>
                <a:latin typeface="Times New Roman" panose="02020603050405020304" pitchFamily="18" charset="0"/>
                <a:cs typeface="Times New Roman" panose="02020603050405020304" pitchFamily="18" charset="0"/>
              </a:rPr>
              <a:t>Tổng</a:t>
            </a:r>
            <a:r>
              <a:rPr lang="en-US" b="1" spc="-5" dirty="0" smtClean="0">
                <a:solidFill>
                  <a:srgbClr val="FFFFFF"/>
                </a:solidFill>
                <a:latin typeface="Times New Roman" panose="02020603050405020304" pitchFamily="18" charset="0"/>
                <a:cs typeface="Times New Roman" panose="02020603050405020304" pitchFamily="18" charset="0"/>
              </a:rPr>
              <a:t> </a:t>
            </a:r>
            <a:r>
              <a:rPr lang="en-US" b="1" spc="-5" dirty="0" err="1" smtClean="0">
                <a:solidFill>
                  <a:srgbClr val="FFFFFF"/>
                </a:solidFill>
                <a:latin typeface="Times New Roman" panose="02020603050405020304" pitchFamily="18" charset="0"/>
                <a:cs typeface="Times New Roman" panose="02020603050405020304" pitchFamily="18" charset="0"/>
              </a:rPr>
              <a:t>thu</a:t>
            </a:r>
            <a:r>
              <a:rPr lang="en-US" b="1" spc="-5" dirty="0" smtClean="0">
                <a:solidFill>
                  <a:srgbClr val="FFFFFF"/>
                </a:solidFill>
                <a:latin typeface="Times New Roman" panose="02020603050405020304" pitchFamily="18" charset="0"/>
                <a:cs typeface="Times New Roman" panose="02020603050405020304" pitchFamily="18" charset="0"/>
              </a:rPr>
              <a:t> NSNN </a:t>
            </a:r>
            <a:r>
              <a:rPr lang="en-US" b="1" spc="-5" dirty="0" err="1" smtClean="0">
                <a:solidFill>
                  <a:srgbClr val="FFFFFF"/>
                </a:solidFill>
                <a:latin typeface="Times New Roman" panose="02020603050405020304" pitchFamily="18" charset="0"/>
                <a:cs typeface="Times New Roman" panose="02020603050405020304" pitchFamily="18" charset="0"/>
              </a:rPr>
              <a:t>trên</a:t>
            </a:r>
            <a:r>
              <a:rPr lang="en-US" b="1" spc="-5" dirty="0" smtClean="0">
                <a:solidFill>
                  <a:srgbClr val="FFFFFF"/>
                </a:solidFill>
                <a:latin typeface="Times New Roman" panose="02020603050405020304" pitchFamily="18" charset="0"/>
                <a:cs typeface="Times New Roman" panose="02020603050405020304" pitchFamily="18" charset="0"/>
              </a:rPr>
              <a:t> </a:t>
            </a:r>
            <a:r>
              <a:rPr lang="en-US" b="1" spc="-5" dirty="0" err="1" smtClean="0">
                <a:solidFill>
                  <a:srgbClr val="FFFFFF"/>
                </a:solidFill>
                <a:latin typeface="Times New Roman" panose="02020603050405020304" pitchFamily="18" charset="0"/>
                <a:cs typeface="Times New Roman" panose="02020603050405020304" pitchFamily="18" charset="0"/>
              </a:rPr>
              <a:t>địa</a:t>
            </a:r>
            <a:r>
              <a:rPr lang="en-US" b="1" spc="-5" dirty="0" smtClean="0">
                <a:solidFill>
                  <a:srgbClr val="FFFFFF"/>
                </a:solidFill>
                <a:latin typeface="Times New Roman" panose="02020603050405020304" pitchFamily="18" charset="0"/>
                <a:cs typeface="Times New Roman" panose="02020603050405020304" pitchFamily="18" charset="0"/>
              </a:rPr>
              <a:t> </a:t>
            </a:r>
            <a:r>
              <a:rPr lang="en-US" b="1" spc="-5" dirty="0" err="1" smtClean="0">
                <a:solidFill>
                  <a:srgbClr val="FFFFFF"/>
                </a:solidFill>
                <a:latin typeface="Times New Roman" panose="02020603050405020304" pitchFamily="18" charset="0"/>
                <a:cs typeface="Times New Roman" panose="02020603050405020304" pitchFamily="18" charset="0"/>
              </a:rPr>
              <a:t>bàn</a:t>
            </a:r>
            <a:r>
              <a:rPr lang="en-US" b="1" spc="-5" dirty="0" smtClean="0">
                <a:solidFill>
                  <a:srgbClr val="FFFFFF"/>
                </a:solidFill>
                <a:latin typeface="Times New Roman" panose="02020603050405020304" pitchFamily="18" charset="0"/>
                <a:cs typeface="Times New Roman" panose="02020603050405020304" pitchFamily="18" charset="0"/>
              </a:rPr>
              <a:t>: 26.680tỷ </a:t>
            </a:r>
            <a:r>
              <a:rPr lang="en-US" b="1" spc="-5" dirty="0" err="1" smtClean="0">
                <a:solidFill>
                  <a:srgbClr val="FFFFFF"/>
                </a:solidFill>
                <a:latin typeface="Times New Roman" panose="02020603050405020304" pitchFamily="18" charset="0"/>
                <a:cs typeface="Times New Roman" panose="02020603050405020304" pitchFamily="18" charset="0"/>
              </a:rPr>
              <a:t>đồng</a:t>
            </a:r>
            <a:r>
              <a:rPr lang="en-US" b="1" spc="-5" dirty="0" smtClean="0">
                <a:solidFill>
                  <a:srgbClr val="FFFFFF"/>
                </a:solidFill>
                <a:latin typeface="Times New Roman" panose="02020603050405020304" pitchFamily="18" charset="0"/>
                <a:cs typeface="Times New Roman" panose="02020603050405020304" pitchFamily="18" charset="0"/>
              </a:rPr>
              <a:t>, </a:t>
            </a:r>
            <a:r>
              <a:rPr lang="vi-VN" b="1" spc="-5" dirty="0" smtClean="0">
                <a:solidFill>
                  <a:srgbClr val="FFFFFF"/>
                </a:solidFill>
                <a:latin typeface="Times New Roman" panose="02020603050405020304" pitchFamily="18" charset="0"/>
                <a:cs typeface="Times New Roman" panose="02020603050405020304" pitchFamily="18" charset="0"/>
              </a:rPr>
              <a:t>bằng </a:t>
            </a:r>
            <a:r>
              <a:rPr lang="en-US" b="1" spc="-5" dirty="0" smtClean="0">
                <a:solidFill>
                  <a:srgbClr val="FFFFFF"/>
                </a:solidFill>
                <a:latin typeface="Times New Roman" panose="02020603050405020304" pitchFamily="18" charset="0"/>
                <a:cs typeface="Times New Roman" panose="02020603050405020304" pitchFamily="18" charset="0"/>
              </a:rPr>
              <a:t>83</a:t>
            </a:r>
            <a:r>
              <a:rPr lang="vi-VN" b="1" spc="-5" dirty="0" smtClean="0">
                <a:solidFill>
                  <a:srgbClr val="FFFFFF"/>
                </a:solidFill>
                <a:latin typeface="Times New Roman" panose="02020603050405020304" pitchFamily="18" charset="0"/>
                <a:cs typeface="Times New Roman" panose="02020603050405020304" pitchFamily="18" charset="0"/>
              </a:rPr>
              <a:t>%</a:t>
            </a:r>
            <a:r>
              <a:rPr lang="en-US" b="1" spc="-5" dirty="0" smtClean="0">
                <a:solidFill>
                  <a:srgbClr val="FFFFFF"/>
                </a:solidFill>
                <a:latin typeface="Times New Roman" panose="02020603050405020304" pitchFamily="18" charset="0"/>
                <a:cs typeface="Times New Roman" panose="02020603050405020304" pitchFamily="18" charset="0"/>
              </a:rPr>
              <a:t> so </a:t>
            </a:r>
            <a:r>
              <a:rPr lang="en-US" b="1" spc="-5" dirty="0" err="1" smtClean="0">
                <a:solidFill>
                  <a:srgbClr val="FFFFFF"/>
                </a:solidFill>
                <a:latin typeface="Times New Roman" panose="02020603050405020304" pitchFamily="18" charset="0"/>
                <a:cs typeface="Times New Roman" panose="02020603050405020304" pitchFamily="18" charset="0"/>
              </a:rPr>
              <a:t>với</a:t>
            </a:r>
            <a:r>
              <a:rPr lang="en-US" b="1" spc="-5" dirty="0" smtClean="0">
                <a:solidFill>
                  <a:srgbClr val="FFFFFF"/>
                </a:solidFill>
                <a:latin typeface="Times New Roman" panose="02020603050405020304" pitchFamily="18" charset="0"/>
                <a:cs typeface="Times New Roman" panose="02020603050405020304" pitchFamily="18" charset="0"/>
              </a:rPr>
              <a:t> </a:t>
            </a:r>
            <a:r>
              <a:rPr b="1" spc="-5" dirty="0" smtClean="0">
                <a:solidFill>
                  <a:srgbClr val="FFFFFF"/>
                </a:solidFill>
                <a:latin typeface="Times New Roman" panose="02020603050405020304" pitchFamily="18" charset="0"/>
                <a:cs typeface="Times New Roman" panose="02020603050405020304" pitchFamily="18" charset="0"/>
              </a:rPr>
              <a:t>  </a:t>
            </a:r>
            <a:r>
              <a:rPr b="1" spc="-5" dirty="0">
                <a:solidFill>
                  <a:srgbClr val="FFFFFF"/>
                </a:solidFill>
                <a:latin typeface="Times New Roman" panose="02020603050405020304" pitchFamily="18" charset="0"/>
                <a:cs typeface="Times New Roman" panose="02020603050405020304" pitchFamily="18" charset="0"/>
              </a:rPr>
              <a:t>UTH  </a:t>
            </a:r>
            <a:r>
              <a:rPr b="1" spc="-5" dirty="0" smtClean="0">
                <a:solidFill>
                  <a:srgbClr val="FFFFFF"/>
                </a:solidFill>
                <a:latin typeface="Times New Roman" panose="02020603050405020304" pitchFamily="18" charset="0"/>
                <a:cs typeface="Times New Roman" panose="02020603050405020304" pitchFamily="18" charset="0"/>
              </a:rPr>
              <a:t>20</a:t>
            </a:r>
            <a:r>
              <a:rPr lang="vi-VN" b="1" spc="-5" dirty="0" smtClean="0">
                <a:solidFill>
                  <a:srgbClr val="FFFFFF"/>
                </a:solidFill>
                <a:latin typeface="Times New Roman" panose="02020603050405020304" pitchFamily="18" charset="0"/>
                <a:cs typeface="Times New Roman" panose="02020603050405020304" pitchFamily="18" charset="0"/>
              </a:rPr>
              <a:t>2</a:t>
            </a:r>
            <a:r>
              <a:rPr lang="en-US" b="1" spc="-5" dirty="0" smtClean="0">
                <a:solidFill>
                  <a:srgbClr val="FFFFFF"/>
                </a:solidFill>
                <a:latin typeface="Times New Roman" panose="02020603050405020304" pitchFamily="18" charset="0"/>
                <a:cs typeface="Times New Roman" panose="02020603050405020304" pitchFamily="18" charset="0"/>
              </a:rPr>
              <a:t>2</a:t>
            </a:r>
            <a:endParaRPr dirty="0">
              <a:latin typeface="Times New Roman" panose="02020603050405020304" pitchFamily="18" charset="0"/>
              <a:cs typeface="Times New Roman" panose="02020603050405020304" pitchFamily="18" charset="0"/>
            </a:endParaRPr>
          </a:p>
        </p:txBody>
      </p:sp>
      <p:sp>
        <p:nvSpPr>
          <p:cNvPr id="6" name="object 6"/>
          <p:cNvSpPr txBox="1"/>
          <p:nvPr/>
        </p:nvSpPr>
        <p:spPr>
          <a:xfrm>
            <a:off x="143967" y="5890056"/>
            <a:ext cx="8244457" cy="504625"/>
          </a:xfrm>
          <a:prstGeom prst="rect">
            <a:avLst/>
          </a:prstGeom>
        </p:spPr>
        <p:txBody>
          <a:bodyPr vert="horz" wrap="square" lIns="0" tIns="12065" rIns="0" bIns="0" rtlCol="0">
            <a:spAutoFit/>
          </a:bodyPr>
          <a:lstStyle/>
          <a:p>
            <a:pPr marL="186055" marR="5080" indent="-173990">
              <a:lnSpc>
                <a:spcPct val="100000"/>
              </a:lnSpc>
              <a:spcBef>
                <a:spcPts val="95"/>
              </a:spcBef>
            </a:pPr>
            <a:r>
              <a:rPr lang="en-US" sz="1600" b="1" spc="-5" dirty="0" err="1" smtClean="0">
                <a:solidFill>
                  <a:srgbClr val="001F5F"/>
                </a:solidFill>
                <a:latin typeface="Arial"/>
                <a:cs typeface="Arial"/>
              </a:rPr>
              <a:t>Ghi</a:t>
            </a:r>
            <a:r>
              <a:rPr lang="en-US" sz="1600" b="1" spc="-5" dirty="0" smtClean="0">
                <a:solidFill>
                  <a:srgbClr val="001F5F"/>
                </a:solidFill>
                <a:latin typeface="Arial"/>
                <a:cs typeface="Arial"/>
              </a:rPr>
              <a:t> </a:t>
            </a:r>
            <a:r>
              <a:rPr lang="en-US" sz="1600" b="1" spc="-5" dirty="0" err="1" smtClean="0">
                <a:solidFill>
                  <a:srgbClr val="001F5F"/>
                </a:solidFill>
                <a:latin typeface="Arial"/>
                <a:cs typeface="Arial"/>
              </a:rPr>
              <a:t>chú</a:t>
            </a:r>
            <a:r>
              <a:rPr lang="en-US" sz="1600" b="1" spc="-5" dirty="0" smtClean="0">
                <a:solidFill>
                  <a:srgbClr val="001F5F"/>
                </a:solidFill>
                <a:latin typeface="Arial"/>
                <a:cs typeface="Arial"/>
              </a:rPr>
              <a:t> </a:t>
            </a:r>
            <a:r>
              <a:rPr lang="en-US" sz="1600" b="1" spc="-5" dirty="0" err="1" smtClean="0">
                <a:solidFill>
                  <a:srgbClr val="001F5F"/>
                </a:solidFill>
                <a:latin typeface="Arial"/>
                <a:cs typeface="Arial"/>
              </a:rPr>
              <a:t>một</a:t>
            </a:r>
            <a:r>
              <a:rPr lang="en-US" sz="1600" b="1" spc="-5" dirty="0" smtClean="0">
                <a:solidFill>
                  <a:srgbClr val="001F5F"/>
                </a:solidFill>
                <a:latin typeface="Arial"/>
                <a:cs typeface="Arial"/>
              </a:rPr>
              <a:t> </a:t>
            </a:r>
            <a:r>
              <a:rPr lang="en-US" sz="1600" b="1" spc="-5" dirty="0" err="1" smtClean="0">
                <a:solidFill>
                  <a:srgbClr val="001F5F"/>
                </a:solidFill>
                <a:latin typeface="Arial"/>
                <a:cs typeface="Arial"/>
              </a:rPr>
              <a:t>số</a:t>
            </a:r>
            <a:r>
              <a:rPr lang="en-US" sz="1600" b="1" spc="-5" dirty="0" smtClean="0">
                <a:solidFill>
                  <a:srgbClr val="001F5F"/>
                </a:solidFill>
                <a:latin typeface="Arial"/>
                <a:cs typeface="Arial"/>
              </a:rPr>
              <a:t> </a:t>
            </a:r>
            <a:r>
              <a:rPr lang="en-US" sz="1600" b="1" spc="-5" dirty="0" err="1" smtClean="0">
                <a:solidFill>
                  <a:srgbClr val="001F5F"/>
                </a:solidFill>
                <a:latin typeface="Arial"/>
                <a:cs typeface="Arial"/>
              </a:rPr>
              <a:t>cụm</a:t>
            </a:r>
            <a:r>
              <a:rPr lang="en-US" sz="1600" b="1" spc="-5" dirty="0" smtClean="0">
                <a:solidFill>
                  <a:srgbClr val="001F5F"/>
                </a:solidFill>
                <a:latin typeface="Arial"/>
                <a:cs typeface="Arial"/>
              </a:rPr>
              <a:t> </a:t>
            </a:r>
            <a:r>
              <a:rPr lang="en-US" sz="1600" b="1" spc="-5" dirty="0" err="1" smtClean="0">
                <a:solidFill>
                  <a:srgbClr val="001F5F"/>
                </a:solidFill>
                <a:latin typeface="Arial"/>
                <a:cs typeface="Arial"/>
              </a:rPr>
              <a:t>từ</a:t>
            </a:r>
            <a:r>
              <a:rPr lang="en-US" sz="1600" b="1" spc="-5" dirty="0" smtClean="0">
                <a:solidFill>
                  <a:srgbClr val="001F5F"/>
                </a:solidFill>
                <a:latin typeface="Arial"/>
                <a:cs typeface="Arial"/>
              </a:rPr>
              <a:t> </a:t>
            </a:r>
            <a:r>
              <a:rPr lang="en-US" sz="1600" b="1" spc="-5" dirty="0" err="1" smtClean="0">
                <a:solidFill>
                  <a:srgbClr val="001F5F"/>
                </a:solidFill>
                <a:latin typeface="Arial"/>
                <a:cs typeface="Arial"/>
              </a:rPr>
              <a:t>viết</a:t>
            </a:r>
            <a:r>
              <a:rPr lang="en-US" sz="1600" b="1" spc="-5" dirty="0" smtClean="0">
                <a:solidFill>
                  <a:srgbClr val="001F5F"/>
                </a:solidFill>
                <a:latin typeface="Arial"/>
                <a:cs typeface="Arial"/>
              </a:rPr>
              <a:t> </a:t>
            </a:r>
            <a:r>
              <a:rPr lang="en-US" sz="1600" b="1" spc="-5" dirty="0" err="1" smtClean="0">
                <a:solidFill>
                  <a:srgbClr val="001F5F"/>
                </a:solidFill>
                <a:latin typeface="Arial"/>
                <a:cs typeface="Arial"/>
              </a:rPr>
              <a:t>tắt</a:t>
            </a:r>
            <a:r>
              <a:rPr lang="en-US" sz="1600" b="1" spc="-5" dirty="0" smtClean="0">
                <a:solidFill>
                  <a:srgbClr val="001F5F"/>
                </a:solidFill>
                <a:latin typeface="Arial"/>
                <a:cs typeface="Arial"/>
              </a:rPr>
              <a:t>: </a:t>
            </a:r>
            <a:r>
              <a:rPr sz="1600" spc="-10" dirty="0" smtClean="0">
                <a:solidFill>
                  <a:srgbClr val="001F5F"/>
                </a:solidFill>
                <a:latin typeface="Arial"/>
                <a:cs typeface="Arial"/>
              </a:rPr>
              <a:t>NSN</a:t>
            </a:r>
            <a:r>
              <a:rPr lang="en-US" sz="1600" spc="-10" dirty="0" smtClean="0">
                <a:solidFill>
                  <a:srgbClr val="001F5F"/>
                </a:solidFill>
                <a:latin typeface="Arial"/>
                <a:cs typeface="Arial"/>
              </a:rPr>
              <a:t>N: </a:t>
            </a:r>
            <a:r>
              <a:rPr lang="en-US" sz="1600" spc="-10" dirty="0" err="1" smtClean="0">
                <a:solidFill>
                  <a:srgbClr val="001F5F"/>
                </a:solidFill>
                <a:latin typeface="Arial"/>
                <a:cs typeface="Arial"/>
              </a:rPr>
              <a:t>Ngân</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sách</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nhà</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nước</a:t>
            </a:r>
            <a:r>
              <a:rPr lang="en-US" sz="1600" spc="-10" dirty="0" smtClean="0">
                <a:solidFill>
                  <a:srgbClr val="001F5F"/>
                </a:solidFill>
                <a:latin typeface="Arial"/>
                <a:cs typeface="Arial"/>
              </a:rPr>
              <a:t>; NSTW: </a:t>
            </a:r>
            <a:r>
              <a:rPr lang="en-US" sz="1600" spc="-10" dirty="0" err="1" smtClean="0">
                <a:solidFill>
                  <a:srgbClr val="001F5F"/>
                </a:solidFill>
                <a:latin typeface="Arial"/>
                <a:cs typeface="Arial"/>
              </a:rPr>
              <a:t>Ngân</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sách</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trung</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ương</a:t>
            </a:r>
            <a:r>
              <a:rPr lang="en-US" sz="1600" spc="-10" dirty="0" smtClean="0">
                <a:solidFill>
                  <a:srgbClr val="001F5F"/>
                </a:solidFill>
                <a:latin typeface="Arial"/>
                <a:cs typeface="Arial"/>
              </a:rPr>
              <a:t>; XSKT: </a:t>
            </a:r>
            <a:r>
              <a:rPr lang="en-US" sz="1600" spc="-10" dirty="0" err="1" smtClean="0">
                <a:solidFill>
                  <a:srgbClr val="001F5F"/>
                </a:solidFill>
                <a:latin typeface="Arial"/>
                <a:cs typeface="Arial"/>
              </a:rPr>
              <a:t>Xổ</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số</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kiến</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thiết</a:t>
            </a:r>
            <a:r>
              <a:rPr lang="en-US" sz="1600" spc="-10" dirty="0" smtClean="0">
                <a:solidFill>
                  <a:srgbClr val="001F5F"/>
                </a:solidFill>
                <a:latin typeface="Arial"/>
                <a:cs typeface="Arial"/>
              </a:rPr>
              <a:t>; SDĐ: </a:t>
            </a:r>
            <a:r>
              <a:rPr lang="en-US" sz="1600" spc="-10" dirty="0" err="1" smtClean="0">
                <a:solidFill>
                  <a:srgbClr val="001F5F"/>
                </a:solidFill>
                <a:latin typeface="Arial"/>
                <a:cs typeface="Arial"/>
              </a:rPr>
              <a:t>Sử</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dụng</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đất</a:t>
            </a:r>
            <a:r>
              <a:rPr lang="en-US" sz="1600" spc="-10" dirty="0" smtClean="0">
                <a:solidFill>
                  <a:srgbClr val="001F5F"/>
                </a:solidFill>
                <a:latin typeface="Arial"/>
                <a:cs typeface="Arial"/>
              </a:rPr>
              <a:t>; UTH: </a:t>
            </a:r>
            <a:r>
              <a:rPr lang="en-US" sz="1600" spc="-10" dirty="0" err="1" smtClean="0">
                <a:solidFill>
                  <a:srgbClr val="001F5F"/>
                </a:solidFill>
                <a:latin typeface="Arial"/>
                <a:cs typeface="Arial"/>
              </a:rPr>
              <a:t>ước</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thực</a:t>
            </a:r>
            <a:r>
              <a:rPr lang="en-US" sz="1600" spc="-10" dirty="0" smtClean="0">
                <a:solidFill>
                  <a:srgbClr val="001F5F"/>
                </a:solidFill>
                <a:latin typeface="Arial"/>
                <a:cs typeface="Arial"/>
              </a:rPr>
              <a:t> </a:t>
            </a:r>
            <a:r>
              <a:rPr lang="en-US" sz="1600" spc="-10" dirty="0" err="1" smtClean="0">
                <a:solidFill>
                  <a:srgbClr val="001F5F"/>
                </a:solidFill>
                <a:latin typeface="Arial"/>
                <a:cs typeface="Arial"/>
              </a:rPr>
              <a:t>hiện</a:t>
            </a:r>
            <a:r>
              <a:rPr lang="en-US" sz="1600" spc="-10" dirty="0" smtClean="0">
                <a:solidFill>
                  <a:srgbClr val="001F5F"/>
                </a:solidFill>
                <a:latin typeface="Arial"/>
                <a:cs typeface="Arial"/>
              </a:rPr>
              <a:t>.</a:t>
            </a:r>
            <a:endParaRPr sz="1600" dirty="0">
              <a:latin typeface="Arial"/>
              <a:cs typeface="Arial"/>
            </a:endParaRPr>
          </a:p>
        </p:txBody>
      </p:sp>
      <p:sp>
        <p:nvSpPr>
          <p:cNvPr id="7" name="object 7"/>
          <p:cNvSpPr/>
          <p:nvPr/>
        </p:nvSpPr>
        <p:spPr>
          <a:xfrm>
            <a:off x="2143108" y="2428868"/>
            <a:ext cx="1305306" cy="3402329"/>
          </a:xfrm>
          <a:prstGeom prst="rect">
            <a:avLst/>
          </a:prstGeom>
          <a:blipFill>
            <a:blip r:embed="rId3" cstate="print"/>
            <a:stretch>
              <a:fillRect/>
            </a:stretch>
          </a:blipFill>
        </p:spPr>
        <p:txBody>
          <a:bodyPr wrap="square" lIns="0" tIns="0" rIns="0" bIns="0" rtlCol="0"/>
          <a:lstStyle/>
          <a:p>
            <a:endParaRPr/>
          </a:p>
        </p:txBody>
      </p:sp>
      <p:sp>
        <p:nvSpPr>
          <p:cNvPr id="8" name="object 8"/>
          <p:cNvSpPr/>
          <p:nvPr/>
        </p:nvSpPr>
        <p:spPr>
          <a:xfrm>
            <a:off x="2000232" y="1500174"/>
            <a:ext cx="1511046" cy="482346"/>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1515808" y="3573016"/>
            <a:ext cx="305587" cy="625614"/>
          </a:xfrm>
          <a:prstGeom prst="rect">
            <a:avLst/>
          </a:prstGeom>
          <a:blipFill>
            <a:blip r:embed="rId5" cstate="print"/>
            <a:stretch>
              <a:fillRect/>
            </a:stretch>
          </a:blipFill>
        </p:spPr>
        <p:txBody>
          <a:bodyPr wrap="square" lIns="0" tIns="0" rIns="0" bIns="0" rtlCol="0"/>
          <a:lstStyle/>
          <a:p>
            <a:endParaRPr/>
          </a:p>
        </p:txBody>
      </p:sp>
      <p:sp>
        <p:nvSpPr>
          <p:cNvPr id="12" name="object 12"/>
          <p:cNvSpPr/>
          <p:nvPr/>
        </p:nvSpPr>
        <p:spPr>
          <a:xfrm>
            <a:off x="2143108" y="1785926"/>
            <a:ext cx="1302258" cy="536263"/>
          </a:xfrm>
          <a:prstGeom prst="rect">
            <a:avLst/>
          </a:prstGeom>
          <a:blipFill>
            <a:blip r:embed="rId6" cstate="print"/>
            <a:stretch>
              <a:fillRect/>
            </a:stretch>
          </a:blipFill>
        </p:spPr>
        <p:txBody>
          <a:bodyPr wrap="square" lIns="0" tIns="0" rIns="0" bIns="0" rtlCol="0"/>
          <a:lstStyle/>
          <a:p>
            <a:endParaRPr/>
          </a:p>
        </p:txBody>
      </p:sp>
      <p:sp>
        <p:nvSpPr>
          <p:cNvPr id="13" name="object 13"/>
          <p:cNvSpPr txBox="1"/>
          <p:nvPr/>
        </p:nvSpPr>
        <p:spPr>
          <a:xfrm>
            <a:off x="3894835" y="957453"/>
            <a:ext cx="1497965" cy="299720"/>
          </a:xfrm>
          <a:prstGeom prst="rect">
            <a:avLst/>
          </a:prstGeom>
        </p:spPr>
        <p:txBody>
          <a:bodyPr vert="horz" wrap="square" lIns="0" tIns="12700" rIns="0" bIns="0" rtlCol="0">
            <a:spAutoFit/>
          </a:bodyPr>
          <a:lstStyle/>
          <a:p>
            <a:pPr marL="12700">
              <a:lnSpc>
                <a:spcPct val="100000"/>
              </a:lnSpc>
              <a:spcBef>
                <a:spcPts val="100"/>
              </a:spcBef>
            </a:pPr>
            <a:r>
              <a:rPr sz="1800" b="1" i="1" spc="-135" dirty="0">
                <a:latin typeface="Times New Roman" panose="02020603050405020304" pitchFamily="18" charset="0"/>
                <a:cs typeface="Times New Roman" panose="02020603050405020304" pitchFamily="18" charset="0"/>
              </a:rPr>
              <a:t>Đơn </a:t>
            </a:r>
            <a:r>
              <a:rPr sz="1800" b="1" i="1" spc="-110" dirty="0">
                <a:latin typeface="Times New Roman" panose="02020603050405020304" pitchFamily="18" charset="0"/>
                <a:cs typeface="Times New Roman" panose="02020603050405020304" pitchFamily="18" charset="0"/>
              </a:rPr>
              <a:t>vị</a:t>
            </a:r>
            <a:r>
              <a:rPr sz="1800" b="1" i="1" spc="-110">
                <a:latin typeface="Times New Roman" panose="02020603050405020304" pitchFamily="18" charset="0"/>
                <a:cs typeface="Times New Roman" panose="02020603050405020304" pitchFamily="18" charset="0"/>
              </a:rPr>
              <a:t>: </a:t>
            </a:r>
            <a:r>
              <a:rPr sz="1800" b="1" i="1" spc="-65" smtClean="0">
                <a:latin typeface="Times New Roman" panose="02020603050405020304" pitchFamily="18" charset="0"/>
                <a:cs typeface="Times New Roman" panose="02020603050405020304" pitchFamily="18" charset="0"/>
              </a:rPr>
              <a:t>tỷ</a:t>
            </a:r>
            <a:r>
              <a:rPr lang="en-US" sz="1800" b="1" i="1" spc="-65" dirty="0" smtClean="0">
                <a:latin typeface="Times New Roman" panose="02020603050405020304" pitchFamily="18" charset="0"/>
                <a:cs typeface="Times New Roman" panose="02020603050405020304" pitchFamily="18" charset="0"/>
              </a:rPr>
              <a:t> </a:t>
            </a:r>
            <a:r>
              <a:rPr sz="1800" b="1" i="1" spc="-140" smtClean="0">
                <a:latin typeface="Times New Roman" panose="02020603050405020304" pitchFamily="18" charset="0"/>
                <a:cs typeface="Times New Roman" panose="02020603050405020304" pitchFamily="18" charset="0"/>
              </a:rPr>
              <a:t>đồng</a:t>
            </a:r>
            <a:endParaRPr sz="1800" dirty="0">
              <a:latin typeface="Times New Roman" panose="02020603050405020304" pitchFamily="18" charset="0"/>
              <a:cs typeface="Times New Roman" panose="02020603050405020304" pitchFamily="18" charset="0"/>
            </a:endParaRPr>
          </a:p>
        </p:txBody>
      </p:sp>
      <p:sp>
        <p:nvSpPr>
          <p:cNvPr id="15" name="object 15"/>
          <p:cNvSpPr/>
          <p:nvPr/>
        </p:nvSpPr>
        <p:spPr>
          <a:xfrm>
            <a:off x="2143108" y="2071678"/>
            <a:ext cx="1335786" cy="415302"/>
          </a:xfrm>
          <a:prstGeom prst="rect">
            <a:avLst/>
          </a:prstGeom>
          <a:blipFill>
            <a:blip r:embed="rId7" cstate="print"/>
            <a:stretch>
              <a:fillRect/>
            </a:stretch>
          </a:blipFill>
        </p:spPr>
        <p:txBody>
          <a:bodyPr wrap="square" lIns="0" tIns="0" rIns="0" bIns="0" rtlCol="0"/>
          <a:lstStyle/>
          <a:p>
            <a:endParaRPr/>
          </a:p>
        </p:txBody>
      </p:sp>
      <p:sp>
        <p:nvSpPr>
          <p:cNvPr id="16" name="object 16"/>
          <p:cNvSpPr txBox="1"/>
          <p:nvPr/>
        </p:nvSpPr>
        <p:spPr>
          <a:xfrm>
            <a:off x="2071670" y="1500174"/>
            <a:ext cx="1308418" cy="875030"/>
          </a:xfrm>
          <a:prstGeom prst="rect">
            <a:avLst/>
          </a:prstGeom>
        </p:spPr>
        <p:txBody>
          <a:bodyPr vert="horz" wrap="square" lIns="0" tIns="118745" rIns="0" bIns="0" rtlCol="0">
            <a:spAutoFit/>
          </a:bodyPr>
          <a:lstStyle/>
          <a:p>
            <a:pPr algn="ctr">
              <a:lnSpc>
                <a:spcPct val="100000"/>
              </a:lnSpc>
              <a:spcBef>
                <a:spcPts val="935"/>
              </a:spcBef>
            </a:pPr>
            <a:r>
              <a:rPr sz="1400" spc="-5" dirty="0">
                <a:solidFill>
                  <a:srgbClr val="001F5F"/>
                </a:solidFill>
                <a:latin typeface="Times New Roman"/>
                <a:cs typeface="Times New Roman"/>
              </a:rPr>
              <a:t>Thu </a:t>
            </a:r>
            <a:r>
              <a:rPr sz="1400" spc="-10" dirty="0">
                <a:solidFill>
                  <a:srgbClr val="001F5F"/>
                </a:solidFill>
                <a:latin typeface="Times New Roman"/>
                <a:cs typeface="Times New Roman"/>
              </a:rPr>
              <a:t>XNK</a:t>
            </a:r>
            <a:r>
              <a:rPr sz="1400" b="1" spc="-10" dirty="0">
                <a:solidFill>
                  <a:srgbClr val="001F5F"/>
                </a:solidFill>
                <a:latin typeface="Times New Roman"/>
                <a:cs typeface="Times New Roman"/>
              </a:rPr>
              <a:t>:</a:t>
            </a:r>
            <a:r>
              <a:rPr sz="1400" b="1" spc="-60" dirty="0">
                <a:solidFill>
                  <a:srgbClr val="001F5F"/>
                </a:solidFill>
                <a:latin typeface="Times New Roman"/>
                <a:cs typeface="Times New Roman"/>
              </a:rPr>
              <a:t> </a:t>
            </a:r>
            <a:r>
              <a:rPr lang="en-US" sz="1400" b="1" dirty="0" smtClean="0">
                <a:solidFill>
                  <a:srgbClr val="001F5F"/>
                </a:solidFill>
                <a:latin typeface="Times New Roman"/>
                <a:cs typeface="Times New Roman"/>
              </a:rPr>
              <a:t>5.800</a:t>
            </a:r>
            <a:endParaRPr sz="1400" b="1" dirty="0" smtClean="0">
              <a:latin typeface="Times New Roman"/>
              <a:cs typeface="Times New Roman"/>
            </a:endParaRPr>
          </a:p>
          <a:p>
            <a:pPr marL="3175" algn="ctr">
              <a:lnSpc>
                <a:spcPct val="100000"/>
              </a:lnSpc>
              <a:spcBef>
                <a:spcPts val="715"/>
              </a:spcBef>
            </a:pPr>
            <a:r>
              <a:rPr sz="1200" b="1" spc="-175" dirty="0" smtClean="0">
                <a:solidFill>
                  <a:srgbClr val="FFFFFF"/>
                </a:solidFill>
                <a:latin typeface="Arial"/>
                <a:cs typeface="Arial"/>
              </a:rPr>
              <a:t>XSKT:</a:t>
            </a:r>
            <a:r>
              <a:rPr sz="1200" b="1" spc="-80" dirty="0" smtClean="0">
                <a:solidFill>
                  <a:srgbClr val="FFFFFF"/>
                </a:solidFill>
                <a:latin typeface="Arial"/>
                <a:cs typeface="Arial"/>
              </a:rPr>
              <a:t> </a:t>
            </a:r>
            <a:r>
              <a:rPr lang="en-US" sz="1200" b="1" spc="-60" dirty="0">
                <a:solidFill>
                  <a:srgbClr val="FFFFFF"/>
                </a:solidFill>
                <a:latin typeface="Arial"/>
                <a:cs typeface="Arial"/>
              </a:rPr>
              <a:t> </a:t>
            </a:r>
            <a:r>
              <a:rPr lang="en-US" sz="1200" b="1" spc="-60" dirty="0" smtClean="0">
                <a:solidFill>
                  <a:srgbClr val="FFFFFF"/>
                </a:solidFill>
                <a:latin typeface="Arial"/>
                <a:cs typeface="Arial"/>
              </a:rPr>
              <a:t>80</a:t>
            </a:r>
            <a:endParaRPr sz="1200" dirty="0" smtClean="0">
              <a:latin typeface="Arial"/>
              <a:cs typeface="Arial"/>
            </a:endParaRPr>
          </a:p>
          <a:p>
            <a:pPr marL="3810" algn="ctr">
              <a:lnSpc>
                <a:spcPct val="100000"/>
              </a:lnSpc>
              <a:spcBef>
                <a:spcPts val="575"/>
              </a:spcBef>
            </a:pPr>
            <a:r>
              <a:rPr sz="1200" b="1" spc="-10" dirty="0" err="1" smtClean="0">
                <a:solidFill>
                  <a:srgbClr val="001F5F"/>
                </a:solidFill>
                <a:latin typeface="Times New Roman"/>
                <a:cs typeface="Times New Roman"/>
              </a:rPr>
              <a:t>Tiền</a:t>
            </a:r>
            <a:r>
              <a:rPr sz="1200" b="1" spc="-10" dirty="0" smtClean="0">
                <a:solidFill>
                  <a:srgbClr val="001F5F"/>
                </a:solidFill>
                <a:latin typeface="Times New Roman"/>
                <a:cs typeface="Times New Roman"/>
              </a:rPr>
              <a:t> </a:t>
            </a:r>
            <a:r>
              <a:rPr sz="1200" b="1" spc="-5" dirty="0">
                <a:solidFill>
                  <a:srgbClr val="001F5F"/>
                </a:solidFill>
                <a:latin typeface="Times New Roman"/>
                <a:cs typeface="Times New Roman"/>
              </a:rPr>
              <a:t>SDĐ:</a:t>
            </a:r>
            <a:r>
              <a:rPr sz="1200" b="1" spc="-45" dirty="0">
                <a:solidFill>
                  <a:srgbClr val="001F5F"/>
                </a:solidFill>
                <a:latin typeface="Times New Roman"/>
                <a:cs typeface="Times New Roman"/>
              </a:rPr>
              <a:t> </a:t>
            </a:r>
            <a:r>
              <a:rPr lang="en-US" sz="1200" b="1" spc="-45" dirty="0" smtClean="0">
                <a:solidFill>
                  <a:srgbClr val="001F5F"/>
                </a:solidFill>
                <a:latin typeface="Times New Roman"/>
                <a:cs typeface="Times New Roman"/>
              </a:rPr>
              <a:t>2.300</a:t>
            </a:r>
            <a:endParaRPr sz="1200" dirty="0">
              <a:latin typeface="Times New Roman"/>
              <a:cs typeface="Times New Roman"/>
            </a:endParaRPr>
          </a:p>
        </p:txBody>
      </p:sp>
      <p:sp>
        <p:nvSpPr>
          <p:cNvPr id="17" name="object 17"/>
          <p:cNvSpPr txBox="1"/>
          <p:nvPr/>
        </p:nvSpPr>
        <p:spPr>
          <a:xfrm>
            <a:off x="2143108" y="3143248"/>
            <a:ext cx="1164590" cy="1620315"/>
          </a:xfrm>
          <a:prstGeom prst="rect">
            <a:avLst/>
          </a:prstGeom>
        </p:spPr>
        <p:txBody>
          <a:bodyPr vert="horz" wrap="square" lIns="0" tIns="12065" rIns="0" bIns="0" rtlCol="0">
            <a:spAutoFit/>
          </a:bodyPr>
          <a:lstStyle/>
          <a:p>
            <a:pPr marL="12700" marR="5080" indent="-1270" algn="ctr">
              <a:lnSpc>
                <a:spcPct val="100000"/>
              </a:lnSpc>
              <a:spcBef>
                <a:spcPts val="95"/>
              </a:spcBef>
            </a:pPr>
            <a:r>
              <a:rPr sz="1600" b="1" spc="-150" dirty="0">
                <a:solidFill>
                  <a:srgbClr val="FFFFFF"/>
                </a:solidFill>
                <a:latin typeface="Times New Roman" panose="02020603050405020304" pitchFamily="18" charset="0"/>
                <a:cs typeface="Times New Roman" panose="02020603050405020304" pitchFamily="18" charset="0"/>
              </a:rPr>
              <a:t>Thu </a:t>
            </a:r>
            <a:r>
              <a:rPr sz="1600" b="1" spc="-100" dirty="0" err="1">
                <a:solidFill>
                  <a:srgbClr val="FFFFFF"/>
                </a:solidFill>
                <a:latin typeface="Times New Roman" panose="02020603050405020304" pitchFamily="18" charset="0"/>
                <a:cs typeface="Times New Roman" panose="02020603050405020304" pitchFamily="18" charset="0"/>
              </a:rPr>
              <a:t>nội</a:t>
            </a:r>
            <a:r>
              <a:rPr sz="1600" b="1" spc="-100" dirty="0">
                <a:solidFill>
                  <a:srgbClr val="FFFFFF"/>
                </a:solidFill>
                <a:latin typeface="Times New Roman" panose="02020603050405020304" pitchFamily="18" charset="0"/>
                <a:cs typeface="Times New Roman" panose="02020603050405020304" pitchFamily="18" charset="0"/>
              </a:rPr>
              <a:t> </a:t>
            </a:r>
            <a:r>
              <a:rPr sz="1600" b="1" spc="-65" dirty="0" err="1" smtClean="0">
                <a:solidFill>
                  <a:srgbClr val="FFFFFF"/>
                </a:solidFill>
                <a:latin typeface="Times New Roman" panose="02020603050405020304" pitchFamily="18" charset="0"/>
                <a:cs typeface="Times New Roman" panose="02020603050405020304" pitchFamily="18" charset="0"/>
              </a:rPr>
              <a:t>địa</a:t>
            </a:r>
            <a:r>
              <a:rPr lang="en-US" sz="1600" b="1" spc="-65" dirty="0" smtClean="0">
                <a:solidFill>
                  <a:srgbClr val="FFFFFF"/>
                </a:solidFill>
                <a:latin typeface="Times New Roman" panose="02020603050405020304" pitchFamily="18" charset="0"/>
                <a:cs typeface="Times New Roman" panose="02020603050405020304" pitchFamily="18" charset="0"/>
              </a:rPr>
              <a:t> (</a:t>
            </a:r>
            <a:r>
              <a:rPr sz="1600" b="1" spc="-145" dirty="0" err="1" smtClean="0">
                <a:solidFill>
                  <a:srgbClr val="FFFFFF"/>
                </a:solidFill>
                <a:latin typeface="Times New Roman" panose="02020603050405020304" pitchFamily="18" charset="0"/>
                <a:cs typeface="Times New Roman" panose="02020603050405020304" pitchFamily="18" charset="0"/>
              </a:rPr>
              <a:t>không</a:t>
            </a:r>
            <a:r>
              <a:rPr sz="1600" b="1" spc="-145" dirty="0" smtClean="0">
                <a:solidFill>
                  <a:srgbClr val="FFFFFF"/>
                </a:solidFill>
                <a:latin typeface="Times New Roman" panose="02020603050405020304" pitchFamily="18" charset="0"/>
                <a:cs typeface="Times New Roman" panose="02020603050405020304" pitchFamily="18" charset="0"/>
              </a:rPr>
              <a:t> </a:t>
            </a:r>
            <a:r>
              <a:rPr sz="1600" b="1" spc="-135" dirty="0">
                <a:solidFill>
                  <a:srgbClr val="FFFFFF"/>
                </a:solidFill>
                <a:latin typeface="Times New Roman" panose="02020603050405020304" pitchFamily="18" charset="0"/>
                <a:cs typeface="Times New Roman" panose="02020603050405020304" pitchFamily="18" charset="0"/>
              </a:rPr>
              <a:t>kể </a:t>
            </a:r>
            <a:r>
              <a:rPr sz="1600" b="1" spc="-60" dirty="0">
                <a:solidFill>
                  <a:srgbClr val="FFFFFF"/>
                </a:solidFill>
                <a:latin typeface="Times New Roman" panose="02020603050405020304" pitchFamily="18" charset="0"/>
                <a:cs typeface="Times New Roman" panose="02020603050405020304" pitchFamily="18" charset="0"/>
              </a:rPr>
              <a:t>tiền  </a:t>
            </a:r>
            <a:r>
              <a:rPr sz="1600" b="1" spc="-200" dirty="0">
                <a:solidFill>
                  <a:srgbClr val="FFFFFF"/>
                </a:solidFill>
                <a:latin typeface="Times New Roman" panose="02020603050405020304" pitchFamily="18" charset="0"/>
                <a:cs typeface="Times New Roman" panose="02020603050405020304" pitchFamily="18" charset="0"/>
              </a:rPr>
              <a:t>SDĐ </a:t>
            </a:r>
            <a:r>
              <a:rPr sz="1600" b="1" spc="-135" dirty="0" err="1">
                <a:solidFill>
                  <a:srgbClr val="FFFFFF"/>
                </a:solidFill>
                <a:latin typeface="Times New Roman" panose="02020603050405020304" pitchFamily="18" charset="0"/>
                <a:cs typeface="Times New Roman" panose="02020603050405020304" pitchFamily="18" charset="0"/>
              </a:rPr>
              <a:t>và</a:t>
            </a:r>
            <a:r>
              <a:rPr sz="1600" b="1" spc="-245" dirty="0">
                <a:solidFill>
                  <a:srgbClr val="FFFFFF"/>
                </a:solidFill>
                <a:latin typeface="Times New Roman" panose="02020603050405020304" pitchFamily="18" charset="0"/>
                <a:cs typeface="Times New Roman" panose="02020603050405020304" pitchFamily="18" charset="0"/>
              </a:rPr>
              <a:t> </a:t>
            </a:r>
            <a:r>
              <a:rPr sz="1600" b="1" spc="-250" dirty="0" smtClean="0">
                <a:solidFill>
                  <a:srgbClr val="FFFFFF"/>
                </a:solidFill>
                <a:latin typeface="Times New Roman" panose="02020603050405020304" pitchFamily="18" charset="0"/>
                <a:cs typeface="Times New Roman" panose="02020603050405020304" pitchFamily="18" charset="0"/>
              </a:rPr>
              <a:t>XSKT</a:t>
            </a:r>
            <a:r>
              <a:rPr lang="en-US" sz="1600" b="1" spc="-110" dirty="0" smtClean="0">
                <a:solidFill>
                  <a:srgbClr val="FFFFFF"/>
                </a:solidFill>
                <a:latin typeface="Times New Roman" panose="02020603050405020304" pitchFamily="18" charset="0"/>
                <a:cs typeface="Times New Roman" panose="02020603050405020304" pitchFamily="18" charset="0"/>
              </a:rPr>
              <a:t>) </a:t>
            </a:r>
            <a:r>
              <a:rPr lang="en-US" sz="2400" b="1" spc="-110" dirty="0" smtClean="0">
                <a:solidFill>
                  <a:srgbClr val="FFFFFF"/>
                </a:solidFill>
                <a:latin typeface="Times New Roman" panose="02020603050405020304" pitchFamily="18" charset="0"/>
                <a:cs typeface="Times New Roman" panose="02020603050405020304" pitchFamily="18" charset="0"/>
              </a:rPr>
              <a:t>18.500</a:t>
            </a:r>
            <a:endParaRPr sz="2400" dirty="0">
              <a:latin typeface="Times New Roman" panose="02020603050405020304" pitchFamily="18" charset="0"/>
              <a:cs typeface="Times New Roman" panose="02020603050405020304" pitchFamily="18" charset="0"/>
            </a:endParaRPr>
          </a:p>
          <a:p>
            <a:pPr algn="ctr">
              <a:lnSpc>
                <a:spcPts val="1914"/>
              </a:lnSpc>
              <a:spcBef>
                <a:spcPts val="65"/>
              </a:spcBef>
            </a:pPr>
            <a:r>
              <a:rPr sz="1600" b="1" spc="-120" dirty="0" smtClean="0">
                <a:solidFill>
                  <a:srgbClr val="FFFFFF"/>
                </a:solidFill>
                <a:latin typeface="Times New Roman" panose="02020603050405020304" pitchFamily="18" charset="0"/>
                <a:cs typeface="Times New Roman" panose="02020603050405020304" pitchFamily="18" charset="0"/>
              </a:rPr>
              <a:t>(</a:t>
            </a:r>
            <a:r>
              <a:rPr lang="en-US" sz="1600" b="1" spc="-120" dirty="0" err="1" smtClean="0">
                <a:solidFill>
                  <a:srgbClr val="FFFFFF"/>
                </a:solidFill>
                <a:latin typeface="Times New Roman" panose="02020603050405020304" pitchFamily="18" charset="0"/>
                <a:cs typeface="Times New Roman" panose="02020603050405020304" pitchFamily="18" charset="0"/>
              </a:rPr>
              <a:t>bằng</a:t>
            </a:r>
            <a:r>
              <a:rPr lang="en-US" sz="1600" b="1" spc="-120" dirty="0" smtClean="0">
                <a:solidFill>
                  <a:srgbClr val="FFFFFF"/>
                </a:solidFill>
                <a:latin typeface="Times New Roman" panose="02020603050405020304" pitchFamily="18" charset="0"/>
                <a:cs typeface="Times New Roman" panose="02020603050405020304" pitchFamily="18" charset="0"/>
              </a:rPr>
              <a:t> 81,06</a:t>
            </a:r>
            <a:r>
              <a:rPr sz="1600" b="1" spc="-114" dirty="0" smtClean="0">
                <a:solidFill>
                  <a:srgbClr val="FFFFFF"/>
                </a:solidFill>
                <a:latin typeface="Times New Roman" panose="02020603050405020304" pitchFamily="18" charset="0"/>
                <a:cs typeface="Times New Roman" panose="02020603050405020304" pitchFamily="18" charset="0"/>
              </a:rPr>
              <a:t>%</a:t>
            </a:r>
            <a:endParaRPr sz="1600" dirty="0">
              <a:latin typeface="Times New Roman" panose="02020603050405020304" pitchFamily="18" charset="0"/>
              <a:cs typeface="Times New Roman" panose="02020603050405020304" pitchFamily="18" charset="0"/>
            </a:endParaRPr>
          </a:p>
          <a:p>
            <a:pPr marL="635" algn="ctr">
              <a:lnSpc>
                <a:spcPts val="1914"/>
              </a:lnSpc>
            </a:pPr>
            <a:r>
              <a:rPr sz="1600" b="1" spc="-150" dirty="0">
                <a:solidFill>
                  <a:srgbClr val="FFFFFF"/>
                </a:solidFill>
                <a:latin typeface="Times New Roman" panose="02020603050405020304" pitchFamily="18" charset="0"/>
                <a:cs typeface="Times New Roman" panose="02020603050405020304" pitchFamily="18" charset="0"/>
              </a:rPr>
              <a:t>UTH</a:t>
            </a:r>
            <a:r>
              <a:rPr sz="1600" b="1" spc="-95" dirty="0">
                <a:solidFill>
                  <a:srgbClr val="FFFFFF"/>
                </a:solidFill>
                <a:latin typeface="Times New Roman" panose="02020603050405020304" pitchFamily="18" charset="0"/>
                <a:cs typeface="Times New Roman" panose="02020603050405020304" pitchFamily="18" charset="0"/>
              </a:rPr>
              <a:t> </a:t>
            </a:r>
            <a:r>
              <a:rPr sz="1600" b="1" spc="-80" dirty="0" smtClean="0">
                <a:solidFill>
                  <a:srgbClr val="FFFFFF"/>
                </a:solidFill>
                <a:latin typeface="Times New Roman" panose="02020603050405020304" pitchFamily="18" charset="0"/>
                <a:cs typeface="Times New Roman" panose="02020603050405020304" pitchFamily="18" charset="0"/>
              </a:rPr>
              <a:t>20</a:t>
            </a:r>
            <a:r>
              <a:rPr lang="vi-VN" sz="1600" b="1" spc="-80" dirty="0" smtClean="0">
                <a:solidFill>
                  <a:srgbClr val="FFFFFF"/>
                </a:solidFill>
                <a:latin typeface="Times New Roman" panose="02020603050405020304" pitchFamily="18" charset="0"/>
                <a:cs typeface="Times New Roman" panose="02020603050405020304" pitchFamily="18" charset="0"/>
              </a:rPr>
              <a:t>2</a:t>
            </a:r>
            <a:r>
              <a:rPr lang="en-US" sz="1600" b="1" spc="-80" dirty="0" smtClean="0">
                <a:solidFill>
                  <a:srgbClr val="FFFFFF"/>
                </a:solidFill>
                <a:latin typeface="Times New Roman" panose="02020603050405020304" pitchFamily="18" charset="0"/>
                <a:cs typeface="Times New Roman" panose="02020603050405020304" pitchFamily="18" charset="0"/>
              </a:rPr>
              <a:t>2</a:t>
            </a:r>
            <a:r>
              <a:rPr sz="1600" b="1" spc="-80" dirty="0" smtClean="0">
                <a:solidFill>
                  <a:srgbClr val="FFFFFF"/>
                </a:solidFill>
                <a:latin typeface="Times New Roman" panose="02020603050405020304" pitchFamily="18" charset="0"/>
                <a:cs typeface="Times New Roman" panose="02020603050405020304" pitchFamily="18" charset="0"/>
              </a:rPr>
              <a:t>)</a:t>
            </a:r>
            <a:endParaRPr sz="1600" dirty="0">
              <a:latin typeface="Times New Roman" panose="02020603050405020304" pitchFamily="18" charset="0"/>
              <a:cs typeface="Times New Roman" panose="02020603050405020304" pitchFamily="18" charset="0"/>
            </a:endParaRPr>
          </a:p>
        </p:txBody>
      </p:sp>
      <p:sp>
        <p:nvSpPr>
          <p:cNvPr id="26" name="object 26"/>
          <p:cNvSpPr/>
          <p:nvPr/>
        </p:nvSpPr>
        <p:spPr>
          <a:xfrm>
            <a:off x="588543" y="5718952"/>
            <a:ext cx="8209280" cy="134620"/>
          </a:xfrm>
          <a:custGeom>
            <a:avLst/>
            <a:gdLst/>
            <a:ahLst/>
            <a:cxnLst/>
            <a:rect l="l" t="t" r="r" b="b"/>
            <a:pathLst>
              <a:path w="8209280" h="134620">
                <a:moveTo>
                  <a:pt x="8151513" y="67208"/>
                </a:moveTo>
                <a:lnTo>
                  <a:pt x="8079232" y="109397"/>
                </a:lnTo>
                <a:lnTo>
                  <a:pt x="8076819" y="118275"/>
                </a:lnTo>
                <a:lnTo>
                  <a:pt x="8084947" y="132079"/>
                </a:lnTo>
                <a:lnTo>
                  <a:pt x="8093710" y="134416"/>
                </a:lnTo>
                <a:lnTo>
                  <a:pt x="8184202" y="81686"/>
                </a:lnTo>
                <a:lnTo>
                  <a:pt x="8180451" y="81686"/>
                </a:lnTo>
                <a:lnTo>
                  <a:pt x="8180451" y="79717"/>
                </a:lnTo>
                <a:lnTo>
                  <a:pt x="8172958" y="79717"/>
                </a:lnTo>
                <a:lnTo>
                  <a:pt x="8151513" y="67208"/>
                </a:lnTo>
                <a:close/>
              </a:path>
              <a:path w="8209280" h="134620">
                <a:moveTo>
                  <a:pt x="8126693" y="52730"/>
                </a:moveTo>
                <a:lnTo>
                  <a:pt x="0" y="52730"/>
                </a:lnTo>
                <a:lnTo>
                  <a:pt x="0" y="81686"/>
                </a:lnTo>
                <a:lnTo>
                  <a:pt x="8126693" y="81686"/>
                </a:lnTo>
                <a:lnTo>
                  <a:pt x="8151513" y="67208"/>
                </a:lnTo>
                <a:lnTo>
                  <a:pt x="8126693" y="52730"/>
                </a:lnTo>
                <a:close/>
              </a:path>
              <a:path w="8209280" h="134620">
                <a:moveTo>
                  <a:pt x="8184202" y="52730"/>
                </a:moveTo>
                <a:lnTo>
                  <a:pt x="8180451" y="52730"/>
                </a:lnTo>
                <a:lnTo>
                  <a:pt x="8180451" y="81686"/>
                </a:lnTo>
                <a:lnTo>
                  <a:pt x="8184202" y="81686"/>
                </a:lnTo>
                <a:lnTo>
                  <a:pt x="8209026" y="67208"/>
                </a:lnTo>
                <a:lnTo>
                  <a:pt x="8184202" y="52730"/>
                </a:lnTo>
                <a:close/>
              </a:path>
              <a:path w="8209280" h="134620">
                <a:moveTo>
                  <a:pt x="8172958" y="54698"/>
                </a:moveTo>
                <a:lnTo>
                  <a:pt x="8151513" y="67208"/>
                </a:lnTo>
                <a:lnTo>
                  <a:pt x="8172958" y="79717"/>
                </a:lnTo>
                <a:lnTo>
                  <a:pt x="8172958" y="54698"/>
                </a:lnTo>
                <a:close/>
              </a:path>
              <a:path w="8209280" h="134620">
                <a:moveTo>
                  <a:pt x="8180451" y="54698"/>
                </a:moveTo>
                <a:lnTo>
                  <a:pt x="8172958" y="54698"/>
                </a:lnTo>
                <a:lnTo>
                  <a:pt x="8172958" y="79717"/>
                </a:lnTo>
                <a:lnTo>
                  <a:pt x="8180451" y="79717"/>
                </a:lnTo>
                <a:lnTo>
                  <a:pt x="8180451" y="54698"/>
                </a:lnTo>
                <a:close/>
              </a:path>
              <a:path w="8209280" h="134620">
                <a:moveTo>
                  <a:pt x="8093710" y="0"/>
                </a:moveTo>
                <a:lnTo>
                  <a:pt x="8084947" y="2336"/>
                </a:lnTo>
                <a:lnTo>
                  <a:pt x="8076819" y="16141"/>
                </a:lnTo>
                <a:lnTo>
                  <a:pt x="8079232" y="25006"/>
                </a:lnTo>
                <a:lnTo>
                  <a:pt x="8151513" y="67208"/>
                </a:lnTo>
                <a:lnTo>
                  <a:pt x="8172958" y="54698"/>
                </a:lnTo>
                <a:lnTo>
                  <a:pt x="8180451" y="54698"/>
                </a:lnTo>
                <a:lnTo>
                  <a:pt x="8180451" y="52730"/>
                </a:lnTo>
                <a:lnTo>
                  <a:pt x="8184202" y="52730"/>
                </a:lnTo>
                <a:lnTo>
                  <a:pt x="8093710" y="0"/>
                </a:lnTo>
                <a:close/>
              </a:path>
            </a:pathLst>
          </a:custGeom>
          <a:solidFill>
            <a:srgbClr val="E36C09"/>
          </a:solidFill>
        </p:spPr>
        <p:txBody>
          <a:bodyPr wrap="square" lIns="0" tIns="0" rIns="0" bIns="0" rtlCol="0"/>
          <a:lstStyle/>
          <a:p>
            <a:endParaRPr/>
          </a:p>
        </p:txBody>
      </p:sp>
      <p:sp>
        <p:nvSpPr>
          <p:cNvPr id="51" name="object 51"/>
          <p:cNvSpPr txBox="1"/>
          <p:nvPr/>
        </p:nvSpPr>
        <p:spPr>
          <a:xfrm>
            <a:off x="3643306" y="2643182"/>
            <a:ext cx="5214974" cy="774314"/>
          </a:xfrm>
          <a:prstGeom prst="rect">
            <a:avLst/>
          </a:prstGeom>
          <a:ln w="28955">
            <a:solidFill>
              <a:srgbClr val="FF0000"/>
            </a:solidFill>
          </a:ln>
        </p:spPr>
        <p:txBody>
          <a:bodyPr vert="horz" wrap="square" lIns="0" tIns="27939" rIns="0" bIns="0" rtlCol="0">
            <a:spAutoFit/>
          </a:bodyPr>
          <a:lstStyle/>
          <a:p>
            <a:pPr marL="1111885" marR="857885" indent="-247015" algn="ctr">
              <a:lnSpc>
                <a:spcPct val="101099"/>
              </a:lnSpc>
              <a:spcBef>
                <a:spcPts val="219"/>
              </a:spcBef>
            </a:pPr>
            <a:r>
              <a:rPr sz="2400" b="1" i="1" spc="-200" dirty="0">
                <a:solidFill>
                  <a:srgbClr val="001F5F"/>
                </a:solidFill>
                <a:latin typeface="Times New Roman" panose="02020603050405020304" pitchFamily="18" charset="0"/>
                <a:cs typeface="Times New Roman" panose="02020603050405020304" pitchFamily="18" charset="0"/>
              </a:rPr>
              <a:t>NSTW </a:t>
            </a:r>
            <a:r>
              <a:rPr lang="en-US" sz="2400" b="1" i="1" spc="-200" dirty="0" smtClean="0">
                <a:solidFill>
                  <a:srgbClr val="001F5F"/>
                </a:solidFill>
                <a:latin typeface="Times New Roman" panose="02020603050405020304" pitchFamily="18" charset="0"/>
                <a:cs typeface="Times New Roman" panose="02020603050405020304" pitchFamily="18" charset="0"/>
              </a:rPr>
              <a:t> </a:t>
            </a:r>
            <a:r>
              <a:rPr sz="2400" b="1" i="1" spc="-150" dirty="0" err="1" smtClean="0">
                <a:solidFill>
                  <a:srgbClr val="001F5F"/>
                </a:solidFill>
                <a:latin typeface="Times New Roman" panose="02020603050405020304" pitchFamily="18" charset="0"/>
                <a:cs typeface="Times New Roman" panose="02020603050405020304" pitchFamily="18" charset="0"/>
              </a:rPr>
              <a:t>bổ</a:t>
            </a:r>
            <a:r>
              <a:rPr sz="2400" b="1" i="1" spc="-150" dirty="0" smtClean="0">
                <a:solidFill>
                  <a:srgbClr val="001F5F"/>
                </a:solidFill>
                <a:latin typeface="Times New Roman" panose="02020603050405020304" pitchFamily="18" charset="0"/>
                <a:cs typeface="Times New Roman" panose="02020603050405020304" pitchFamily="18" charset="0"/>
              </a:rPr>
              <a:t> </a:t>
            </a:r>
            <a:r>
              <a:rPr lang="en-US" sz="2400" b="1" i="1" spc="-150" dirty="0" smtClean="0">
                <a:solidFill>
                  <a:srgbClr val="001F5F"/>
                </a:solidFill>
                <a:latin typeface="Times New Roman" panose="02020603050405020304" pitchFamily="18" charset="0"/>
                <a:cs typeface="Times New Roman" panose="02020603050405020304" pitchFamily="18" charset="0"/>
              </a:rPr>
              <a:t> </a:t>
            </a:r>
            <a:r>
              <a:rPr sz="2400" b="1" i="1" spc="-190" dirty="0" smtClean="0">
                <a:solidFill>
                  <a:srgbClr val="001F5F"/>
                </a:solidFill>
                <a:latin typeface="Times New Roman" panose="02020603050405020304" pitchFamily="18" charset="0"/>
                <a:cs typeface="Times New Roman" panose="02020603050405020304" pitchFamily="18" charset="0"/>
              </a:rPr>
              <a:t>sung </a:t>
            </a:r>
            <a:r>
              <a:rPr lang="en-US" sz="2400" b="1" i="1" spc="-190" dirty="0" smtClean="0">
                <a:solidFill>
                  <a:srgbClr val="001F5F"/>
                </a:solidFill>
                <a:latin typeface="Times New Roman" panose="02020603050405020304" pitchFamily="18" charset="0"/>
                <a:cs typeface="Times New Roman" panose="02020603050405020304" pitchFamily="18" charset="0"/>
              </a:rPr>
              <a:t> </a:t>
            </a:r>
            <a:r>
              <a:rPr sz="2400" b="1" i="1" spc="-215" dirty="0" err="1" smtClean="0">
                <a:solidFill>
                  <a:srgbClr val="001F5F"/>
                </a:solidFill>
                <a:latin typeface="Times New Roman" panose="02020603050405020304" pitchFamily="18" charset="0"/>
                <a:cs typeface="Times New Roman" panose="02020603050405020304" pitchFamily="18" charset="0"/>
              </a:rPr>
              <a:t>có</a:t>
            </a:r>
            <a:r>
              <a:rPr sz="2400" b="1" i="1" spc="-215" dirty="0" smtClean="0">
                <a:solidFill>
                  <a:srgbClr val="001F5F"/>
                </a:solidFill>
                <a:latin typeface="Times New Roman" panose="02020603050405020304" pitchFamily="18" charset="0"/>
                <a:cs typeface="Times New Roman" panose="02020603050405020304" pitchFamily="18" charset="0"/>
              </a:rPr>
              <a:t> </a:t>
            </a:r>
            <a:r>
              <a:rPr lang="en-US" sz="2400" b="1" i="1" spc="-215" dirty="0" smtClean="0">
                <a:solidFill>
                  <a:srgbClr val="001F5F"/>
                </a:solidFill>
                <a:latin typeface="Times New Roman" panose="02020603050405020304" pitchFamily="18" charset="0"/>
                <a:cs typeface="Times New Roman" panose="02020603050405020304" pitchFamily="18" charset="0"/>
              </a:rPr>
              <a:t> </a:t>
            </a:r>
            <a:r>
              <a:rPr sz="2400" b="1" i="1" spc="-190" dirty="0" err="1" smtClean="0">
                <a:solidFill>
                  <a:srgbClr val="001F5F"/>
                </a:solidFill>
                <a:latin typeface="Times New Roman" panose="02020603050405020304" pitchFamily="18" charset="0"/>
                <a:cs typeface="Times New Roman" panose="02020603050405020304" pitchFamily="18" charset="0"/>
              </a:rPr>
              <a:t>mục</a:t>
            </a:r>
            <a:r>
              <a:rPr sz="2400" b="1" i="1" spc="-190" dirty="0" smtClean="0">
                <a:solidFill>
                  <a:srgbClr val="001F5F"/>
                </a:solidFill>
                <a:latin typeface="Times New Roman" panose="02020603050405020304" pitchFamily="18" charset="0"/>
                <a:cs typeface="Times New Roman" panose="02020603050405020304" pitchFamily="18" charset="0"/>
              </a:rPr>
              <a:t> </a:t>
            </a:r>
            <a:r>
              <a:rPr lang="en-US" sz="2400" b="1" i="1" spc="-190" dirty="0" smtClean="0">
                <a:solidFill>
                  <a:srgbClr val="001F5F"/>
                </a:solidFill>
                <a:latin typeface="Times New Roman" panose="02020603050405020304" pitchFamily="18" charset="0"/>
                <a:cs typeface="Times New Roman" panose="02020603050405020304" pitchFamily="18" charset="0"/>
              </a:rPr>
              <a:t> </a:t>
            </a:r>
            <a:r>
              <a:rPr sz="2400" b="1" i="1" spc="-80" dirty="0" err="1" smtClean="0">
                <a:solidFill>
                  <a:srgbClr val="001F5F"/>
                </a:solidFill>
                <a:latin typeface="Times New Roman" panose="02020603050405020304" pitchFamily="18" charset="0"/>
                <a:cs typeface="Times New Roman" panose="02020603050405020304" pitchFamily="18" charset="0"/>
              </a:rPr>
              <a:t>tiêu</a:t>
            </a:r>
            <a:r>
              <a:rPr sz="2400" b="1" i="1" spc="-80" dirty="0" smtClean="0">
                <a:solidFill>
                  <a:srgbClr val="001F5F"/>
                </a:solidFill>
                <a:latin typeface="Times New Roman" panose="02020603050405020304" pitchFamily="18" charset="0"/>
                <a:cs typeface="Times New Roman" panose="02020603050405020304" pitchFamily="18" charset="0"/>
              </a:rPr>
              <a:t>  </a:t>
            </a:r>
            <a:r>
              <a:rPr sz="2400" b="1" i="1" spc="-225" dirty="0">
                <a:solidFill>
                  <a:srgbClr val="001F5F"/>
                </a:solidFill>
                <a:latin typeface="Times New Roman" panose="02020603050405020304" pitchFamily="18" charset="0"/>
                <a:cs typeface="Times New Roman" panose="02020603050405020304" pitchFamily="18" charset="0"/>
              </a:rPr>
              <a:t>số </a:t>
            </a:r>
            <a:r>
              <a:rPr sz="2400" b="1" i="1" spc="-80" dirty="0" err="1">
                <a:solidFill>
                  <a:srgbClr val="001F5F"/>
                </a:solidFill>
                <a:latin typeface="Times New Roman" panose="02020603050405020304" pitchFamily="18" charset="0"/>
                <a:cs typeface="Times New Roman" panose="02020603050405020304" pitchFamily="18" charset="0"/>
              </a:rPr>
              <a:t>tiền</a:t>
            </a:r>
            <a:r>
              <a:rPr sz="2400" b="1" i="1" spc="-80" dirty="0">
                <a:solidFill>
                  <a:srgbClr val="001F5F"/>
                </a:solidFill>
                <a:latin typeface="Times New Roman" panose="02020603050405020304" pitchFamily="18" charset="0"/>
                <a:cs typeface="Times New Roman" panose="02020603050405020304" pitchFamily="18" charset="0"/>
              </a:rPr>
              <a:t> </a:t>
            </a:r>
            <a:r>
              <a:rPr lang="en-US" sz="2400" b="1" i="1" spc="-75" dirty="0" smtClean="0">
                <a:solidFill>
                  <a:srgbClr val="001F5F"/>
                </a:solidFill>
                <a:latin typeface="Times New Roman" panose="02020603050405020304" pitchFamily="18" charset="0"/>
                <a:cs typeface="Times New Roman" panose="02020603050405020304" pitchFamily="18" charset="0"/>
              </a:rPr>
              <a:t>3.868,826</a:t>
            </a:r>
            <a:r>
              <a:rPr sz="2400" b="1" i="1" spc="-75" dirty="0" smtClean="0">
                <a:solidFill>
                  <a:srgbClr val="001F5F"/>
                </a:solidFill>
                <a:latin typeface="Times New Roman" panose="02020603050405020304" pitchFamily="18" charset="0"/>
                <a:cs typeface="Times New Roman" panose="02020603050405020304" pitchFamily="18" charset="0"/>
              </a:rPr>
              <a:t> </a:t>
            </a:r>
            <a:r>
              <a:rPr lang="en-US" sz="2400" b="1" i="1" spc="-210" dirty="0" err="1" smtClean="0">
                <a:solidFill>
                  <a:srgbClr val="001F5F"/>
                </a:solidFill>
                <a:latin typeface="Times New Roman" panose="02020603050405020304" pitchFamily="18" charset="0"/>
                <a:cs typeface="Times New Roman" panose="02020603050405020304" pitchFamily="18" charset="0"/>
              </a:rPr>
              <a:t>t</a:t>
            </a:r>
            <a:r>
              <a:rPr sz="2400" b="1" i="1" spc="-210" dirty="0" err="1" smtClean="0">
                <a:solidFill>
                  <a:srgbClr val="001F5F"/>
                </a:solidFill>
                <a:latin typeface="Times New Roman" panose="02020603050405020304" pitchFamily="18" charset="0"/>
                <a:cs typeface="Times New Roman" panose="02020603050405020304" pitchFamily="18" charset="0"/>
              </a:rPr>
              <a:t>ỷ</a:t>
            </a:r>
            <a:r>
              <a:rPr sz="2400" b="1" i="1" spc="-285" dirty="0" smtClean="0">
                <a:solidFill>
                  <a:srgbClr val="001F5F"/>
                </a:solidFill>
                <a:latin typeface="Times New Roman" panose="02020603050405020304" pitchFamily="18" charset="0"/>
                <a:cs typeface="Times New Roman" panose="02020603050405020304" pitchFamily="18" charset="0"/>
              </a:rPr>
              <a:t> </a:t>
            </a:r>
            <a:r>
              <a:rPr lang="en-US" sz="2400" b="1" i="1" spc="-285" dirty="0" smtClean="0">
                <a:solidFill>
                  <a:srgbClr val="001F5F"/>
                </a:solidFill>
                <a:latin typeface="Times New Roman" panose="02020603050405020304" pitchFamily="18" charset="0"/>
                <a:cs typeface="Times New Roman" panose="02020603050405020304" pitchFamily="18" charset="0"/>
              </a:rPr>
              <a:t> </a:t>
            </a:r>
            <a:r>
              <a:rPr sz="2400" b="1" i="1" spc="-140" dirty="0" err="1" smtClean="0">
                <a:solidFill>
                  <a:srgbClr val="001F5F"/>
                </a:solidFill>
                <a:latin typeface="Times New Roman" panose="02020603050405020304" pitchFamily="18" charset="0"/>
                <a:cs typeface="Times New Roman" panose="02020603050405020304" pitchFamily="18" charset="0"/>
              </a:rPr>
              <a:t>đồng</a:t>
            </a:r>
            <a:endParaRPr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1708405" y="161036"/>
            <a:ext cx="5835396" cy="330835"/>
          </a:xfrm>
          <a:prstGeom prst="rect">
            <a:avLst/>
          </a:prstGeom>
        </p:spPr>
        <p:txBody>
          <a:bodyPr vert="horz" wrap="square" lIns="0" tIns="12700" rIns="0" bIns="0" rtlCol="0">
            <a:spAutoFit/>
          </a:bodyPr>
          <a:lstStyle/>
          <a:p>
            <a:pPr marL="12700">
              <a:lnSpc>
                <a:spcPct val="100000"/>
              </a:lnSpc>
              <a:spcBef>
                <a:spcPts val="100"/>
              </a:spcBef>
            </a:pPr>
            <a:r>
              <a:rPr sz="2000" b="1" spc="-160" dirty="0">
                <a:solidFill>
                  <a:srgbClr val="FFFF00"/>
                </a:solidFill>
                <a:latin typeface="Times New Roman" panose="02020603050405020304" pitchFamily="18" charset="0"/>
                <a:cs typeface="Times New Roman" panose="02020603050405020304" pitchFamily="18" charset="0"/>
              </a:rPr>
              <a:t>DỰ </a:t>
            </a:r>
            <a:r>
              <a:rPr lang="en-US" sz="2000" b="1" spc="-160" dirty="0" smtClean="0">
                <a:solidFill>
                  <a:srgbClr val="FFFF00"/>
                </a:solidFill>
                <a:latin typeface="Times New Roman" panose="02020603050405020304" pitchFamily="18" charset="0"/>
                <a:cs typeface="Times New Roman" panose="02020603050405020304" pitchFamily="18" charset="0"/>
              </a:rPr>
              <a:t> </a:t>
            </a:r>
            <a:r>
              <a:rPr sz="2000" b="1" spc="-215" dirty="0" smtClean="0">
                <a:solidFill>
                  <a:srgbClr val="FFFF00"/>
                </a:solidFill>
                <a:latin typeface="Times New Roman" panose="02020603050405020304" pitchFamily="18" charset="0"/>
                <a:cs typeface="Times New Roman" panose="02020603050405020304" pitchFamily="18" charset="0"/>
              </a:rPr>
              <a:t>TOÁN</a:t>
            </a:r>
            <a:r>
              <a:rPr lang="en-US" sz="2000" b="1" spc="-215" dirty="0" smtClean="0">
                <a:solidFill>
                  <a:srgbClr val="FFFF00"/>
                </a:solidFill>
                <a:latin typeface="Times New Roman" panose="02020603050405020304" pitchFamily="18" charset="0"/>
                <a:cs typeface="Times New Roman" panose="02020603050405020304" pitchFamily="18" charset="0"/>
              </a:rPr>
              <a:t> </a:t>
            </a:r>
            <a:r>
              <a:rPr sz="2000" b="1" spc="-215" dirty="0" smtClean="0">
                <a:solidFill>
                  <a:srgbClr val="FFFF00"/>
                </a:solidFill>
                <a:latin typeface="Times New Roman" panose="02020603050405020304" pitchFamily="18" charset="0"/>
                <a:cs typeface="Times New Roman" panose="02020603050405020304" pitchFamily="18" charset="0"/>
              </a:rPr>
              <a:t> </a:t>
            </a:r>
            <a:r>
              <a:rPr sz="2000" b="1" spc="-190" dirty="0">
                <a:solidFill>
                  <a:srgbClr val="FFFF00"/>
                </a:solidFill>
                <a:latin typeface="Times New Roman" panose="02020603050405020304" pitchFamily="18" charset="0"/>
                <a:cs typeface="Times New Roman" panose="02020603050405020304" pitchFamily="18" charset="0"/>
              </a:rPr>
              <a:t>THU </a:t>
            </a:r>
            <a:r>
              <a:rPr lang="en-US" sz="2000" b="1" spc="-190" dirty="0" smtClean="0">
                <a:solidFill>
                  <a:srgbClr val="FFFF00"/>
                </a:solidFill>
                <a:latin typeface="Times New Roman" panose="02020603050405020304" pitchFamily="18" charset="0"/>
                <a:cs typeface="Times New Roman" panose="02020603050405020304" pitchFamily="18" charset="0"/>
              </a:rPr>
              <a:t> </a:t>
            </a:r>
            <a:r>
              <a:rPr sz="2000" b="1" spc="-254" dirty="0" smtClean="0">
                <a:solidFill>
                  <a:srgbClr val="FFFF00"/>
                </a:solidFill>
                <a:latin typeface="Times New Roman" panose="02020603050405020304" pitchFamily="18" charset="0"/>
                <a:cs typeface="Times New Roman" panose="02020603050405020304" pitchFamily="18" charset="0"/>
              </a:rPr>
              <a:t>CÂN </a:t>
            </a:r>
            <a:r>
              <a:rPr lang="en-US" sz="2000" b="1" spc="-254" dirty="0" smtClean="0">
                <a:solidFill>
                  <a:srgbClr val="FFFF00"/>
                </a:solidFill>
                <a:latin typeface="Times New Roman" panose="02020603050405020304" pitchFamily="18" charset="0"/>
                <a:cs typeface="Times New Roman" panose="02020603050405020304" pitchFamily="18" charset="0"/>
              </a:rPr>
              <a:t> </a:t>
            </a:r>
            <a:r>
              <a:rPr sz="2000" b="1" spc="-130" dirty="0" smtClean="0">
                <a:solidFill>
                  <a:srgbClr val="FFFF00"/>
                </a:solidFill>
                <a:latin typeface="Times New Roman" panose="02020603050405020304" pitchFamily="18" charset="0"/>
                <a:cs typeface="Times New Roman" panose="02020603050405020304" pitchFamily="18" charset="0"/>
              </a:rPr>
              <a:t>ĐỐI </a:t>
            </a:r>
            <a:r>
              <a:rPr lang="en-US" sz="2000" b="1" spc="-130" dirty="0" smtClean="0">
                <a:solidFill>
                  <a:srgbClr val="FFFF00"/>
                </a:solidFill>
                <a:latin typeface="Times New Roman" panose="02020603050405020304" pitchFamily="18" charset="0"/>
                <a:cs typeface="Times New Roman" panose="02020603050405020304" pitchFamily="18" charset="0"/>
              </a:rPr>
              <a:t> </a:t>
            </a:r>
            <a:r>
              <a:rPr sz="2000" b="1" spc="-195" dirty="0" smtClean="0">
                <a:solidFill>
                  <a:srgbClr val="FFFF00"/>
                </a:solidFill>
                <a:latin typeface="Times New Roman" panose="02020603050405020304" pitchFamily="18" charset="0"/>
                <a:cs typeface="Times New Roman" panose="02020603050405020304" pitchFamily="18" charset="0"/>
              </a:rPr>
              <a:t>NGÂN </a:t>
            </a:r>
            <a:r>
              <a:rPr lang="en-US" sz="2000" b="1" spc="-195" dirty="0" smtClean="0">
                <a:solidFill>
                  <a:srgbClr val="FFFF00"/>
                </a:solidFill>
                <a:latin typeface="Times New Roman" panose="02020603050405020304" pitchFamily="18" charset="0"/>
                <a:cs typeface="Times New Roman" panose="02020603050405020304" pitchFamily="18" charset="0"/>
              </a:rPr>
              <a:t> </a:t>
            </a:r>
            <a:r>
              <a:rPr sz="2000" b="1" spc="-315" dirty="0" smtClean="0">
                <a:solidFill>
                  <a:srgbClr val="FFFF00"/>
                </a:solidFill>
                <a:latin typeface="Times New Roman" panose="02020603050405020304" pitchFamily="18" charset="0"/>
                <a:cs typeface="Times New Roman" panose="02020603050405020304" pitchFamily="18" charset="0"/>
              </a:rPr>
              <a:t>SÁCH </a:t>
            </a:r>
            <a:r>
              <a:rPr lang="en-US" sz="2000" b="1" spc="-315" dirty="0" smtClean="0">
                <a:solidFill>
                  <a:srgbClr val="FFFF00"/>
                </a:solidFill>
                <a:latin typeface="Times New Roman" panose="02020603050405020304" pitchFamily="18" charset="0"/>
                <a:cs typeface="Times New Roman" panose="02020603050405020304" pitchFamily="18" charset="0"/>
              </a:rPr>
              <a:t>   </a:t>
            </a:r>
            <a:r>
              <a:rPr sz="2000" b="1" spc="-140" dirty="0" smtClean="0">
                <a:solidFill>
                  <a:srgbClr val="FFFF00"/>
                </a:solidFill>
                <a:latin typeface="Times New Roman" panose="02020603050405020304" pitchFamily="18" charset="0"/>
                <a:cs typeface="Times New Roman" panose="02020603050405020304" pitchFamily="18" charset="0"/>
              </a:rPr>
              <a:t>ĐỊA</a:t>
            </a:r>
            <a:r>
              <a:rPr sz="2000" b="1" spc="-55" dirty="0" smtClean="0">
                <a:solidFill>
                  <a:srgbClr val="FFFF00"/>
                </a:solidFill>
                <a:latin typeface="Times New Roman" panose="02020603050405020304" pitchFamily="18" charset="0"/>
                <a:cs typeface="Times New Roman" panose="02020603050405020304" pitchFamily="18" charset="0"/>
              </a:rPr>
              <a:t> </a:t>
            </a:r>
            <a:r>
              <a:rPr lang="en-US" sz="2000" b="1" spc="-55" dirty="0" smtClean="0">
                <a:solidFill>
                  <a:srgbClr val="FFFF00"/>
                </a:solidFill>
                <a:latin typeface="Times New Roman" panose="02020603050405020304" pitchFamily="18" charset="0"/>
                <a:cs typeface="Times New Roman" panose="02020603050405020304" pitchFamily="18" charset="0"/>
              </a:rPr>
              <a:t> </a:t>
            </a:r>
            <a:r>
              <a:rPr sz="2000" b="1" spc="-204" dirty="0" smtClean="0">
                <a:solidFill>
                  <a:srgbClr val="FFFF00"/>
                </a:solidFill>
                <a:latin typeface="Times New Roman" panose="02020603050405020304" pitchFamily="18" charset="0"/>
                <a:cs typeface="Times New Roman" panose="02020603050405020304" pitchFamily="18" charset="0"/>
              </a:rPr>
              <a:t>PHƯƠNG</a:t>
            </a:r>
            <a:endParaRPr sz="2000" dirty="0">
              <a:latin typeface="Times New Roman" panose="02020603050405020304" pitchFamily="18" charset="0"/>
              <a:cs typeface="Times New Roman" panose="02020603050405020304" pitchFamily="18" charset="0"/>
            </a:endParaRPr>
          </a:p>
        </p:txBody>
      </p:sp>
      <p:sp>
        <p:nvSpPr>
          <p:cNvPr id="4" name="object 4"/>
          <p:cNvSpPr/>
          <p:nvPr/>
        </p:nvSpPr>
        <p:spPr>
          <a:xfrm>
            <a:off x="1708404" y="2403348"/>
            <a:ext cx="2143506" cy="3402329"/>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4085844" y="3791699"/>
            <a:ext cx="970038" cy="625614"/>
          </a:xfrm>
          <a:prstGeom prst="rect">
            <a:avLst/>
          </a:prstGeom>
          <a:blipFill>
            <a:blip r:embed="rId4" cstate="print"/>
            <a:stretch>
              <a:fillRect/>
            </a:stretch>
          </a:blipFill>
        </p:spPr>
        <p:txBody>
          <a:bodyPr wrap="square" lIns="0" tIns="0" rIns="0" bIns="0" rtlCol="0"/>
          <a:lstStyle/>
          <a:p>
            <a:endParaRPr dirty="0"/>
          </a:p>
        </p:txBody>
      </p:sp>
      <p:sp>
        <p:nvSpPr>
          <p:cNvPr id="6" name="object 6"/>
          <p:cNvSpPr txBox="1"/>
          <p:nvPr/>
        </p:nvSpPr>
        <p:spPr>
          <a:xfrm>
            <a:off x="2214498" y="2705227"/>
            <a:ext cx="1326036" cy="2967479"/>
          </a:xfrm>
          <a:prstGeom prst="rect">
            <a:avLst/>
          </a:prstGeom>
        </p:spPr>
        <p:txBody>
          <a:bodyPr vert="horz" wrap="square" lIns="0" tIns="12700" rIns="0" bIns="0" rtlCol="0">
            <a:spAutoFit/>
          </a:bodyPr>
          <a:lstStyle/>
          <a:p>
            <a:pPr marL="12700" marR="5080" algn="ctr">
              <a:lnSpc>
                <a:spcPct val="100000"/>
              </a:lnSpc>
              <a:spcBef>
                <a:spcPts val="100"/>
              </a:spcBef>
            </a:pPr>
            <a:r>
              <a:rPr sz="2400" dirty="0">
                <a:solidFill>
                  <a:srgbClr val="FFFFFF"/>
                </a:solidFill>
                <a:latin typeface="Times New Roman"/>
                <a:cs typeface="Times New Roman"/>
              </a:rPr>
              <a:t>Tổng</a:t>
            </a:r>
            <a:r>
              <a:rPr sz="2400" spc="-100" dirty="0">
                <a:solidFill>
                  <a:srgbClr val="FFFFFF"/>
                </a:solidFill>
                <a:latin typeface="Times New Roman"/>
                <a:cs typeface="Times New Roman"/>
              </a:rPr>
              <a:t> </a:t>
            </a:r>
            <a:r>
              <a:rPr sz="2400" dirty="0">
                <a:solidFill>
                  <a:srgbClr val="FFFFFF"/>
                </a:solidFill>
                <a:latin typeface="Times New Roman"/>
                <a:cs typeface="Times New Roman"/>
              </a:rPr>
              <a:t>thu  </a:t>
            </a:r>
            <a:r>
              <a:rPr sz="2400" spc="-10" dirty="0">
                <a:solidFill>
                  <a:srgbClr val="FFFFFF"/>
                </a:solidFill>
                <a:latin typeface="Times New Roman"/>
                <a:cs typeface="Times New Roman"/>
              </a:rPr>
              <a:t>NSĐP</a:t>
            </a:r>
            <a:endParaRPr sz="2400" dirty="0">
              <a:latin typeface="Times New Roman"/>
              <a:cs typeface="Times New Roman"/>
            </a:endParaRPr>
          </a:p>
          <a:p>
            <a:pPr marL="20320" marR="15240" indent="635" algn="ctr">
              <a:lnSpc>
                <a:spcPct val="100000"/>
              </a:lnSpc>
            </a:pPr>
            <a:r>
              <a:rPr sz="2400" spc="-5" dirty="0">
                <a:solidFill>
                  <a:srgbClr val="FFFFFF"/>
                </a:solidFill>
                <a:latin typeface="Times New Roman"/>
                <a:cs typeface="Times New Roman"/>
              </a:rPr>
              <a:t>được  </a:t>
            </a:r>
            <a:r>
              <a:rPr sz="2400" dirty="0">
                <a:solidFill>
                  <a:srgbClr val="FFFFFF"/>
                </a:solidFill>
                <a:latin typeface="Times New Roman"/>
                <a:cs typeface="Times New Roman"/>
              </a:rPr>
              <a:t>hưởng  theo  </a:t>
            </a:r>
            <a:r>
              <a:rPr sz="2400" dirty="0" err="1">
                <a:solidFill>
                  <a:srgbClr val="FFFFFF"/>
                </a:solidFill>
                <a:latin typeface="Times New Roman"/>
                <a:cs typeface="Times New Roman"/>
              </a:rPr>
              <a:t>phân</a:t>
            </a:r>
            <a:r>
              <a:rPr sz="2400" spc="-100" dirty="0">
                <a:solidFill>
                  <a:srgbClr val="FFFFFF"/>
                </a:solidFill>
                <a:latin typeface="Times New Roman"/>
                <a:cs typeface="Times New Roman"/>
              </a:rPr>
              <a:t> </a:t>
            </a:r>
            <a:r>
              <a:rPr sz="2400" dirty="0" err="1" smtClean="0">
                <a:solidFill>
                  <a:srgbClr val="FFFFFF"/>
                </a:solidFill>
                <a:latin typeface="Times New Roman"/>
                <a:cs typeface="Times New Roman"/>
              </a:rPr>
              <a:t>cấp</a:t>
            </a:r>
            <a:r>
              <a:rPr lang="en-US" sz="2400" dirty="0" smtClean="0">
                <a:solidFill>
                  <a:srgbClr val="FFFFFF"/>
                </a:solidFill>
                <a:latin typeface="Times New Roman"/>
                <a:cs typeface="Times New Roman"/>
              </a:rPr>
              <a:t>: 17.356 </a:t>
            </a:r>
            <a:r>
              <a:rPr lang="en-US" sz="2400" dirty="0" err="1" smtClean="0">
                <a:solidFill>
                  <a:srgbClr val="FFFFFF"/>
                </a:solidFill>
                <a:latin typeface="Times New Roman"/>
                <a:cs typeface="Times New Roman"/>
              </a:rPr>
              <a:t>tỷ</a:t>
            </a:r>
            <a:r>
              <a:rPr lang="en-US" sz="2400" dirty="0" smtClean="0">
                <a:solidFill>
                  <a:srgbClr val="FFFFFF"/>
                </a:solidFill>
                <a:latin typeface="Times New Roman"/>
                <a:cs typeface="Times New Roman"/>
              </a:rPr>
              <a:t> </a:t>
            </a:r>
            <a:r>
              <a:rPr lang="en-US" sz="2400" dirty="0" err="1" smtClean="0">
                <a:solidFill>
                  <a:srgbClr val="FFFFFF"/>
                </a:solidFill>
                <a:latin typeface="Times New Roman"/>
                <a:cs typeface="Times New Roman"/>
              </a:rPr>
              <a:t>đồng</a:t>
            </a:r>
            <a:endParaRPr sz="2400" dirty="0">
              <a:latin typeface="Times New Roman"/>
              <a:cs typeface="Times New Roman"/>
            </a:endParaRPr>
          </a:p>
        </p:txBody>
      </p:sp>
      <p:sp>
        <p:nvSpPr>
          <p:cNvPr id="7" name="object 7"/>
          <p:cNvSpPr/>
          <p:nvPr/>
        </p:nvSpPr>
        <p:spPr>
          <a:xfrm>
            <a:off x="5294603" y="2036470"/>
            <a:ext cx="2630197" cy="1614465"/>
          </a:xfrm>
          <a:prstGeom prst="rect">
            <a:avLst/>
          </a:prstGeom>
          <a:blipFill>
            <a:blip r:embed="rId5" cstate="print"/>
            <a:stretch>
              <a:fillRect/>
            </a:stretch>
          </a:blipFill>
        </p:spPr>
        <p:txBody>
          <a:bodyPr wrap="square" lIns="0" tIns="0" rIns="0" bIns="0" rtlCol="0"/>
          <a:lstStyle/>
          <a:p>
            <a:pPr marL="363220" marR="353695" algn="ctr">
              <a:lnSpc>
                <a:spcPct val="100000"/>
              </a:lnSpc>
              <a:spcBef>
                <a:spcPts val="105"/>
              </a:spcBef>
            </a:pPr>
            <a:endParaRPr lang="en-US" b="1" dirty="0" smtClean="0">
              <a:solidFill>
                <a:srgbClr val="FFFFFF"/>
              </a:solidFill>
              <a:latin typeface="Times New Roman"/>
              <a:cs typeface="Times New Roman"/>
            </a:endParaRPr>
          </a:p>
          <a:p>
            <a:pPr marL="363220" marR="353695" algn="ctr">
              <a:lnSpc>
                <a:spcPct val="100000"/>
              </a:lnSpc>
              <a:spcBef>
                <a:spcPts val="105"/>
              </a:spcBef>
            </a:pPr>
            <a:r>
              <a:rPr lang="en-US" b="1" dirty="0" err="1" smtClean="0">
                <a:solidFill>
                  <a:srgbClr val="FFFFFF"/>
                </a:solidFill>
                <a:latin typeface="Times New Roman"/>
                <a:cs typeface="Times New Roman"/>
              </a:rPr>
              <a:t>Khối</a:t>
            </a:r>
            <a:r>
              <a:rPr lang="en-US" b="1" spc="-105" dirty="0" smtClean="0">
                <a:solidFill>
                  <a:srgbClr val="FFFFFF"/>
                </a:solidFill>
                <a:latin typeface="Times New Roman"/>
                <a:cs typeface="Times New Roman"/>
              </a:rPr>
              <a:t> </a:t>
            </a:r>
            <a:r>
              <a:rPr lang="en-US" b="1" dirty="0" err="1">
                <a:solidFill>
                  <a:srgbClr val="FFFFFF"/>
                </a:solidFill>
                <a:latin typeface="Times New Roman"/>
                <a:cs typeface="Times New Roman"/>
              </a:rPr>
              <a:t>huyện</a:t>
            </a:r>
            <a:r>
              <a:rPr lang="en-US" b="1" dirty="0">
                <a:solidFill>
                  <a:srgbClr val="FFFFFF"/>
                </a:solidFill>
                <a:latin typeface="Times New Roman"/>
                <a:cs typeface="Times New Roman"/>
              </a:rPr>
              <a:t> </a:t>
            </a:r>
            <a:r>
              <a:rPr lang="en-US" b="1" dirty="0" smtClean="0">
                <a:solidFill>
                  <a:srgbClr val="FFFFFF"/>
                </a:solidFill>
                <a:latin typeface="Times New Roman"/>
                <a:cs typeface="Times New Roman"/>
              </a:rPr>
              <a:t>5.926 </a:t>
            </a:r>
            <a:r>
              <a:rPr lang="en-US" b="1" dirty="0" err="1" smtClean="0">
                <a:solidFill>
                  <a:srgbClr val="FFFFFF"/>
                </a:solidFill>
                <a:latin typeface="Times New Roman"/>
                <a:cs typeface="Times New Roman"/>
              </a:rPr>
              <a:t>tỷ</a:t>
            </a:r>
            <a:r>
              <a:rPr lang="en-US" b="1" dirty="0" smtClean="0">
                <a:solidFill>
                  <a:srgbClr val="FFFFFF"/>
                </a:solidFill>
                <a:latin typeface="Times New Roman"/>
                <a:cs typeface="Times New Roman"/>
              </a:rPr>
              <a:t> </a:t>
            </a:r>
            <a:r>
              <a:rPr lang="en-US" b="1" dirty="0" err="1">
                <a:solidFill>
                  <a:srgbClr val="FFFFFF"/>
                </a:solidFill>
                <a:latin typeface="Times New Roman"/>
                <a:cs typeface="Times New Roman"/>
              </a:rPr>
              <a:t>đồng</a:t>
            </a:r>
            <a:r>
              <a:rPr lang="en-US" b="1" dirty="0">
                <a:solidFill>
                  <a:srgbClr val="FFFFFF"/>
                </a:solidFill>
                <a:latin typeface="Times New Roman"/>
                <a:cs typeface="Times New Roman"/>
              </a:rPr>
              <a:t> </a:t>
            </a:r>
            <a:r>
              <a:rPr lang="en-US" sz="1600" b="1" spc="-5" dirty="0">
                <a:solidFill>
                  <a:srgbClr val="FFFFFF"/>
                </a:solidFill>
                <a:latin typeface="Times New Roman"/>
                <a:cs typeface="Times New Roman"/>
              </a:rPr>
              <a:t>(</a:t>
            </a:r>
            <a:r>
              <a:rPr lang="en-US" sz="1600" b="1" spc="-5" dirty="0" err="1">
                <a:solidFill>
                  <a:srgbClr val="FFFFFF"/>
                </a:solidFill>
                <a:latin typeface="Times New Roman"/>
                <a:cs typeface="Times New Roman"/>
              </a:rPr>
              <a:t>Tỷ</a:t>
            </a:r>
            <a:r>
              <a:rPr lang="en-US" sz="1600" b="1" spc="-5" dirty="0">
                <a:solidFill>
                  <a:srgbClr val="FFFFFF"/>
                </a:solidFill>
                <a:latin typeface="Times New Roman"/>
                <a:cs typeface="Times New Roman"/>
              </a:rPr>
              <a:t> </a:t>
            </a:r>
            <a:r>
              <a:rPr lang="en-US" sz="1600" b="1" spc="-5" dirty="0" err="1">
                <a:solidFill>
                  <a:srgbClr val="FFFFFF"/>
                </a:solidFill>
                <a:latin typeface="Times New Roman"/>
                <a:cs typeface="Times New Roman"/>
              </a:rPr>
              <a:t>trọng</a:t>
            </a:r>
            <a:r>
              <a:rPr lang="en-US" sz="1600" b="1" spc="-55" dirty="0">
                <a:solidFill>
                  <a:srgbClr val="FFFFFF"/>
                </a:solidFill>
                <a:latin typeface="Times New Roman"/>
                <a:cs typeface="Times New Roman"/>
              </a:rPr>
              <a:t> </a:t>
            </a:r>
            <a:r>
              <a:rPr lang="en-US" sz="1600" b="1" spc="-5" dirty="0" smtClean="0">
                <a:solidFill>
                  <a:srgbClr val="FFFFFF"/>
                </a:solidFill>
                <a:latin typeface="Times New Roman"/>
                <a:cs typeface="Times New Roman"/>
              </a:rPr>
              <a:t>34,1%)</a:t>
            </a:r>
            <a:endParaRPr lang="en-US" sz="1600" dirty="0">
              <a:latin typeface="Times New Roman"/>
              <a:cs typeface="Times New Roman"/>
            </a:endParaRPr>
          </a:p>
        </p:txBody>
      </p:sp>
      <p:sp>
        <p:nvSpPr>
          <p:cNvPr id="9" name="object 9"/>
          <p:cNvSpPr/>
          <p:nvPr/>
        </p:nvSpPr>
        <p:spPr>
          <a:xfrm>
            <a:off x="5237103" y="3811126"/>
            <a:ext cx="2687697" cy="1913627"/>
          </a:xfrm>
          <a:prstGeom prst="rect">
            <a:avLst/>
          </a:prstGeom>
          <a:blipFill>
            <a:blip r:embed="rId6" cstate="print"/>
            <a:stretch>
              <a:fillRect/>
            </a:stretch>
          </a:blipFill>
        </p:spPr>
        <p:txBody>
          <a:bodyPr wrap="square" lIns="0" tIns="0" rIns="0" bIns="0" rtlCol="0"/>
          <a:lstStyle/>
          <a:p>
            <a:pPr marL="143510" marR="5080" indent="-131445" algn="ctr">
              <a:lnSpc>
                <a:spcPct val="100000"/>
              </a:lnSpc>
              <a:spcBef>
                <a:spcPts val="100"/>
              </a:spcBef>
            </a:pPr>
            <a:endParaRPr lang="en-US" b="1" dirty="0" smtClean="0">
              <a:solidFill>
                <a:srgbClr val="FFFFFF"/>
              </a:solidFill>
              <a:latin typeface="Times New Roman"/>
              <a:cs typeface="Times New Roman"/>
            </a:endParaRPr>
          </a:p>
          <a:p>
            <a:pPr marL="143510" marR="5080" indent="-131445" algn="ctr">
              <a:lnSpc>
                <a:spcPct val="100000"/>
              </a:lnSpc>
              <a:spcBef>
                <a:spcPts val="100"/>
              </a:spcBef>
            </a:pPr>
            <a:endParaRPr lang="en-US" b="1" dirty="0">
              <a:solidFill>
                <a:srgbClr val="FFFFFF"/>
              </a:solidFill>
              <a:latin typeface="Times New Roman"/>
              <a:cs typeface="Times New Roman"/>
            </a:endParaRPr>
          </a:p>
          <a:p>
            <a:pPr marL="143510" marR="5080" indent="-131445" algn="ctr">
              <a:lnSpc>
                <a:spcPct val="100000"/>
              </a:lnSpc>
              <a:spcBef>
                <a:spcPts val="100"/>
              </a:spcBef>
            </a:pPr>
            <a:r>
              <a:rPr lang="en-US" b="1" dirty="0" err="1" smtClean="0">
                <a:solidFill>
                  <a:srgbClr val="FFFFFF"/>
                </a:solidFill>
                <a:latin typeface="Times New Roman"/>
                <a:cs typeface="Times New Roman"/>
              </a:rPr>
              <a:t>Khối</a:t>
            </a:r>
            <a:r>
              <a:rPr lang="en-US" b="1" spc="-155" dirty="0" smtClean="0">
                <a:solidFill>
                  <a:srgbClr val="FFFFFF"/>
                </a:solidFill>
                <a:latin typeface="Times New Roman"/>
                <a:cs typeface="Times New Roman"/>
              </a:rPr>
              <a:t> </a:t>
            </a:r>
            <a:r>
              <a:rPr lang="en-US" b="1" spc="-5" dirty="0" err="1">
                <a:solidFill>
                  <a:srgbClr val="FFFFFF"/>
                </a:solidFill>
                <a:latin typeface="Times New Roman"/>
                <a:cs typeface="Times New Roman"/>
              </a:rPr>
              <a:t>t</a:t>
            </a:r>
            <a:r>
              <a:rPr lang="en-US" b="1" spc="-5" dirty="0" err="1" smtClean="0">
                <a:solidFill>
                  <a:srgbClr val="FFFFFF"/>
                </a:solidFill>
                <a:latin typeface="Times New Roman"/>
                <a:cs typeface="Times New Roman"/>
              </a:rPr>
              <a:t>ỉnh</a:t>
            </a:r>
            <a:r>
              <a:rPr lang="en-US" b="1" spc="-5" dirty="0" smtClean="0">
                <a:solidFill>
                  <a:srgbClr val="FFFFFF"/>
                </a:solidFill>
                <a:latin typeface="Times New Roman"/>
                <a:cs typeface="Times New Roman"/>
              </a:rPr>
              <a:t> 11.430 </a:t>
            </a:r>
            <a:r>
              <a:rPr lang="en-US" b="1" spc="-5" dirty="0" err="1" smtClean="0">
                <a:solidFill>
                  <a:srgbClr val="FFFFFF"/>
                </a:solidFill>
                <a:latin typeface="Times New Roman"/>
                <a:cs typeface="Times New Roman"/>
              </a:rPr>
              <a:t>tỷ</a:t>
            </a:r>
            <a:r>
              <a:rPr lang="en-US" b="1" spc="-5" dirty="0" smtClean="0">
                <a:solidFill>
                  <a:srgbClr val="FFFFFF"/>
                </a:solidFill>
                <a:latin typeface="Times New Roman"/>
                <a:cs typeface="Times New Roman"/>
              </a:rPr>
              <a:t> </a:t>
            </a:r>
            <a:r>
              <a:rPr lang="en-US" b="1" spc="-5" dirty="0" err="1">
                <a:solidFill>
                  <a:srgbClr val="FFFFFF"/>
                </a:solidFill>
                <a:latin typeface="Times New Roman"/>
                <a:cs typeface="Times New Roman"/>
              </a:rPr>
              <a:t>đồng</a:t>
            </a:r>
            <a:r>
              <a:rPr lang="en-US" b="1" spc="-5" dirty="0">
                <a:solidFill>
                  <a:srgbClr val="FFFFFF"/>
                </a:solidFill>
                <a:latin typeface="Times New Roman"/>
                <a:cs typeface="Times New Roman"/>
              </a:rPr>
              <a:t> </a:t>
            </a:r>
            <a:r>
              <a:rPr lang="en-US" sz="1600" b="1" dirty="0">
                <a:solidFill>
                  <a:srgbClr val="FFFFFF"/>
                </a:solidFill>
                <a:latin typeface="Times New Roman"/>
                <a:cs typeface="Times New Roman"/>
              </a:rPr>
              <a:t>(</a:t>
            </a:r>
            <a:r>
              <a:rPr lang="en-US" sz="1600" b="1" dirty="0" err="1">
                <a:solidFill>
                  <a:srgbClr val="FFFFFF"/>
                </a:solidFill>
                <a:latin typeface="Times New Roman"/>
                <a:cs typeface="Times New Roman"/>
              </a:rPr>
              <a:t>Tỷ</a:t>
            </a:r>
            <a:r>
              <a:rPr lang="en-US" sz="1600" b="1" spc="-90" dirty="0">
                <a:solidFill>
                  <a:srgbClr val="FFFFFF"/>
                </a:solidFill>
                <a:latin typeface="Times New Roman"/>
                <a:cs typeface="Times New Roman"/>
              </a:rPr>
              <a:t> </a:t>
            </a:r>
            <a:r>
              <a:rPr lang="en-US" sz="1600" b="1" dirty="0" err="1" smtClean="0">
                <a:solidFill>
                  <a:srgbClr val="FFFFFF"/>
                </a:solidFill>
                <a:latin typeface="Times New Roman"/>
                <a:cs typeface="Times New Roman"/>
              </a:rPr>
              <a:t>trọng</a:t>
            </a:r>
            <a:r>
              <a:rPr lang="en-US" sz="1600" b="1" dirty="0">
                <a:solidFill>
                  <a:srgbClr val="FFFFFF"/>
                </a:solidFill>
                <a:latin typeface="Times New Roman"/>
                <a:cs typeface="Times New Roman"/>
              </a:rPr>
              <a:t> </a:t>
            </a:r>
            <a:r>
              <a:rPr lang="en-US" sz="1600" b="1" dirty="0" smtClean="0">
                <a:solidFill>
                  <a:srgbClr val="FFFFFF"/>
                </a:solidFill>
                <a:latin typeface="Times New Roman"/>
                <a:cs typeface="Times New Roman"/>
              </a:rPr>
              <a:t>65,9</a:t>
            </a:r>
            <a:r>
              <a:rPr lang="en-US" sz="1600" b="1" spc="-5" dirty="0" smtClean="0">
                <a:solidFill>
                  <a:srgbClr val="FFFFFF"/>
                </a:solidFill>
                <a:latin typeface="Times New Roman"/>
                <a:cs typeface="Times New Roman"/>
              </a:rPr>
              <a:t>%)</a:t>
            </a:r>
            <a:endParaRPr lang="en-US" sz="1600" dirty="0">
              <a:latin typeface="Times New Roman"/>
              <a:cs typeface="Times New Roman"/>
            </a:endParaRPr>
          </a:p>
        </p:txBody>
      </p:sp>
      <p:sp>
        <p:nvSpPr>
          <p:cNvPr id="10" name="object 10"/>
          <p:cNvSpPr txBox="1"/>
          <p:nvPr/>
        </p:nvSpPr>
        <p:spPr>
          <a:xfrm>
            <a:off x="5765038" y="3932935"/>
            <a:ext cx="1127760" cy="320601"/>
          </a:xfrm>
          <a:prstGeom prst="rect">
            <a:avLst/>
          </a:prstGeom>
        </p:spPr>
        <p:txBody>
          <a:bodyPr vert="horz" wrap="square" lIns="0" tIns="12700" rIns="0" bIns="0" rtlCol="0">
            <a:spAutoFit/>
          </a:bodyPr>
          <a:lstStyle/>
          <a:p>
            <a:pPr marL="143510" marR="5080" indent="-131445">
              <a:lnSpc>
                <a:spcPct val="100000"/>
              </a:lnSpc>
              <a:spcBef>
                <a:spcPts val="100"/>
              </a:spcBef>
            </a:pPr>
            <a:endParaRPr sz="2000" dirty="0">
              <a:latin typeface="Times New Roman"/>
              <a:cs typeface="Times New Roman"/>
            </a:endParaRPr>
          </a:p>
        </p:txBody>
      </p:sp>
      <p:sp>
        <p:nvSpPr>
          <p:cNvPr id="11" name="object 11"/>
          <p:cNvSpPr/>
          <p:nvPr/>
        </p:nvSpPr>
        <p:spPr>
          <a:xfrm>
            <a:off x="540258" y="5724753"/>
            <a:ext cx="8209280" cy="134620"/>
          </a:xfrm>
          <a:custGeom>
            <a:avLst/>
            <a:gdLst/>
            <a:ahLst/>
            <a:cxnLst/>
            <a:rect l="l" t="t" r="r" b="b"/>
            <a:pathLst>
              <a:path w="8209280" h="134620">
                <a:moveTo>
                  <a:pt x="8151513" y="67208"/>
                </a:moveTo>
                <a:lnTo>
                  <a:pt x="8079232" y="109397"/>
                </a:lnTo>
                <a:lnTo>
                  <a:pt x="8076819" y="118275"/>
                </a:lnTo>
                <a:lnTo>
                  <a:pt x="8084947" y="132079"/>
                </a:lnTo>
                <a:lnTo>
                  <a:pt x="8093710" y="134416"/>
                </a:lnTo>
                <a:lnTo>
                  <a:pt x="8184202" y="81686"/>
                </a:lnTo>
                <a:lnTo>
                  <a:pt x="8180451" y="81686"/>
                </a:lnTo>
                <a:lnTo>
                  <a:pt x="8180451" y="79717"/>
                </a:lnTo>
                <a:lnTo>
                  <a:pt x="8172958" y="79717"/>
                </a:lnTo>
                <a:lnTo>
                  <a:pt x="8151513" y="67208"/>
                </a:lnTo>
                <a:close/>
              </a:path>
              <a:path w="8209280" h="134620">
                <a:moveTo>
                  <a:pt x="8126693" y="52730"/>
                </a:moveTo>
                <a:lnTo>
                  <a:pt x="0" y="52730"/>
                </a:lnTo>
                <a:lnTo>
                  <a:pt x="0" y="81686"/>
                </a:lnTo>
                <a:lnTo>
                  <a:pt x="8126693" y="81686"/>
                </a:lnTo>
                <a:lnTo>
                  <a:pt x="8151513" y="67208"/>
                </a:lnTo>
                <a:lnTo>
                  <a:pt x="8126693" y="52730"/>
                </a:lnTo>
                <a:close/>
              </a:path>
              <a:path w="8209280" h="134620">
                <a:moveTo>
                  <a:pt x="8184202" y="52730"/>
                </a:moveTo>
                <a:lnTo>
                  <a:pt x="8180451" y="52730"/>
                </a:lnTo>
                <a:lnTo>
                  <a:pt x="8180451" y="81686"/>
                </a:lnTo>
                <a:lnTo>
                  <a:pt x="8184202" y="81686"/>
                </a:lnTo>
                <a:lnTo>
                  <a:pt x="8209026" y="67208"/>
                </a:lnTo>
                <a:lnTo>
                  <a:pt x="8184202" y="52730"/>
                </a:lnTo>
                <a:close/>
              </a:path>
              <a:path w="8209280" h="134620">
                <a:moveTo>
                  <a:pt x="8172958" y="54698"/>
                </a:moveTo>
                <a:lnTo>
                  <a:pt x="8151513" y="67208"/>
                </a:lnTo>
                <a:lnTo>
                  <a:pt x="8172958" y="79717"/>
                </a:lnTo>
                <a:lnTo>
                  <a:pt x="8172958" y="54698"/>
                </a:lnTo>
                <a:close/>
              </a:path>
              <a:path w="8209280" h="134620">
                <a:moveTo>
                  <a:pt x="8180451" y="54698"/>
                </a:moveTo>
                <a:lnTo>
                  <a:pt x="8172958" y="54698"/>
                </a:lnTo>
                <a:lnTo>
                  <a:pt x="8172958" y="79717"/>
                </a:lnTo>
                <a:lnTo>
                  <a:pt x="8180451" y="79717"/>
                </a:lnTo>
                <a:lnTo>
                  <a:pt x="8180451" y="54698"/>
                </a:lnTo>
                <a:close/>
              </a:path>
              <a:path w="8209280" h="134620">
                <a:moveTo>
                  <a:pt x="8093710" y="0"/>
                </a:moveTo>
                <a:lnTo>
                  <a:pt x="8084947" y="2336"/>
                </a:lnTo>
                <a:lnTo>
                  <a:pt x="8076819" y="16141"/>
                </a:lnTo>
                <a:lnTo>
                  <a:pt x="8079232" y="25006"/>
                </a:lnTo>
                <a:lnTo>
                  <a:pt x="8151513" y="67208"/>
                </a:lnTo>
                <a:lnTo>
                  <a:pt x="8172958" y="54698"/>
                </a:lnTo>
                <a:lnTo>
                  <a:pt x="8180451" y="54698"/>
                </a:lnTo>
                <a:lnTo>
                  <a:pt x="8180451" y="52730"/>
                </a:lnTo>
                <a:lnTo>
                  <a:pt x="8184202" y="52730"/>
                </a:lnTo>
                <a:lnTo>
                  <a:pt x="8093710" y="0"/>
                </a:lnTo>
                <a:close/>
              </a:path>
            </a:pathLst>
          </a:custGeom>
          <a:solidFill>
            <a:srgbClr val="E36C09"/>
          </a:solidFill>
        </p:spPr>
        <p:txBody>
          <a:bodyPr wrap="square" lIns="0" tIns="0" rIns="0" bIns="0" rtlCol="0"/>
          <a:lstStyle/>
          <a:p>
            <a:endParaRPr/>
          </a:p>
        </p:txBody>
      </p:sp>
      <p:sp>
        <p:nvSpPr>
          <p:cNvPr id="12" name="object 12"/>
          <p:cNvSpPr txBox="1">
            <a:spLocks noGrp="1"/>
          </p:cNvSpPr>
          <p:nvPr>
            <p:ph type="title"/>
          </p:nvPr>
        </p:nvSpPr>
        <p:spPr>
          <a:xfrm>
            <a:off x="681634" y="1014425"/>
            <a:ext cx="7926070" cy="751488"/>
          </a:xfrm>
          <a:prstGeom prst="rect">
            <a:avLst/>
          </a:prstGeom>
        </p:spPr>
        <p:txBody>
          <a:bodyPr vert="horz" wrap="square" lIns="0" tIns="12700" rIns="0" bIns="0" rtlCol="0">
            <a:spAutoFit/>
          </a:bodyPr>
          <a:lstStyle/>
          <a:p>
            <a:pPr algn="ctr">
              <a:lnSpc>
                <a:spcPct val="100000"/>
              </a:lnSpc>
              <a:spcBef>
                <a:spcPts val="100"/>
              </a:spcBef>
            </a:pPr>
            <a:r>
              <a:rPr lang="en-US" sz="2400" b="0" spc="-5" dirty="0" smtClean="0">
                <a:solidFill>
                  <a:srgbClr val="000000"/>
                </a:solidFill>
                <a:latin typeface="Times New Roman"/>
                <a:cs typeface="Times New Roman"/>
              </a:rPr>
              <a:t>(</a:t>
            </a:r>
            <a:r>
              <a:rPr sz="2400" b="0" spc="-5" smtClean="0">
                <a:solidFill>
                  <a:srgbClr val="000000"/>
                </a:solidFill>
                <a:latin typeface="Times New Roman"/>
                <a:cs typeface="Times New Roman"/>
              </a:rPr>
              <a:t>Không </a:t>
            </a:r>
            <a:r>
              <a:rPr sz="2400" b="0" spc="-5" dirty="0">
                <a:solidFill>
                  <a:srgbClr val="000000"/>
                </a:solidFill>
                <a:latin typeface="Times New Roman"/>
                <a:cs typeface="Times New Roman"/>
              </a:rPr>
              <a:t>kể nguồn </a:t>
            </a:r>
            <a:r>
              <a:rPr sz="2400" b="0" spc="-20" dirty="0">
                <a:solidFill>
                  <a:srgbClr val="000000"/>
                </a:solidFill>
                <a:latin typeface="Times New Roman"/>
                <a:cs typeface="Times New Roman"/>
              </a:rPr>
              <a:t>Trung </a:t>
            </a:r>
            <a:r>
              <a:rPr sz="2400" b="0" dirty="0">
                <a:solidFill>
                  <a:srgbClr val="000000"/>
                </a:solidFill>
                <a:latin typeface="Times New Roman"/>
                <a:cs typeface="Times New Roman"/>
              </a:rPr>
              <a:t>ương </a:t>
            </a:r>
            <a:r>
              <a:rPr sz="2400" b="0" spc="-5" dirty="0">
                <a:solidFill>
                  <a:srgbClr val="000000"/>
                </a:solidFill>
                <a:latin typeface="Times New Roman"/>
                <a:cs typeface="Times New Roman"/>
              </a:rPr>
              <a:t>bổ </a:t>
            </a:r>
            <a:r>
              <a:rPr sz="2400" b="0" dirty="0">
                <a:solidFill>
                  <a:srgbClr val="000000"/>
                </a:solidFill>
                <a:latin typeface="Times New Roman"/>
                <a:cs typeface="Times New Roman"/>
              </a:rPr>
              <a:t>sung có </a:t>
            </a:r>
            <a:r>
              <a:rPr sz="2400" b="0" spc="-10">
                <a:solidFill>
                  <a:srgbClr val="000000"/>
                </a:solidFill>
                <a:latin typeface="Times New Roman"/>
                <a:cs typeface="Times New Roman"/>
              </a:rPr>
              <a:t>mục </a:t>
            </a:r>
            <a:r>
              <a:rPr sz="2400" b="0" smtClean="0">
                <a:solidFill>
                  <a:srgbClr val="000000"/>
                </a:solidFill>
                <a:latin typeface="Times New Roman"/>
                <a:cs typeface="Times New Roman"/>
              </a:rPr>
              <a:t>tiêu</a:t>
            </a:r>
            <a:r>
              <a:rPr lang="en-US" sz="2400" b="0" dirty="0" smtClean="0">
                <a:solidFill>
                  <a:srgbClr val="000000"/>
                </a:solidFill>
                <a:latin typeface="Times New Roman"/>
                <a:cs typeface="Times New Roman"/>
              </a:rPr>
              <a:t>, </a:t>
            </a:r>
            <a:r>
              <a:rPr lang="en-US" sz="2400" b="0" dirty="0" err="1" smtClean="0">
                <a:solidFill>
                  <a:srgbClr val="000000"/>
                </a:solidFill>
                <a:latin typeface="Times New Roman"/>
                <a:cs typeface="Times New Roman"/>
              </a:rPr>
              <a:t>nguồn</a:t>
            </a:r>
            <a:r>
              <a:rPr lang="en-US" sz="2400" b="0" dirty="0" smtClean="0">
                <a:solidFill>
                  <a:srgbClr val="000000"/>
                </a:solidFill>
                <a:latin typeface="Times New Roman"/>
                <a:cs typeface="Times New Roman"/>
              </a:rPr>
              <a:t> </a:t>
            </a:r>
            <a:r>
              <a:rPr lang="en-US" sz="2400" b="0" dirty="0" err="1" smtClean="0">
                <a:solidFill>
                  <a:srgbClr val="000000"/>
                </a:solidFill>
                <a:latin typeface="Times New Roman"/>
                <a:cs typeface="Times New Roman"/>
              </a:rPr>
              <a:t>thu</a:t>
            </a:r>
            <a:r>
              <a:rPr lang="en-US" sz="2400" b="0" dirty="0" smtClean="0">
                <a:solidFill>
                  <a:srgbClr val="000000"/>
                </a:solidFill>
                <a:latin typeface="Times New Roman"/>
                <a:cs typeface="Times New Roman"/>
              </a:rPr>
              <a:t> </a:t>
            </a:r>
            <a:r>
              <a:rPr lang="en-US" sz="2400" b="0" dirty="0" err="1" smtClean="0">
                <a:solidFill>
                  <a:srgbClr val="000000"/>
                </a:solidFill>
                <a:latin typeface="Times New Roman"/>
                <a:cs typeface="Times New Roman"/>
              </a:rPr>
              <a:t>chuyển</a:t>
            </a:r>
            <a:r>
              <a:rPr lang="en-US" sz="2400" b="0" dirty="0" smtClean="0">
                <a:solidFill>
                  <a:srgbClr val="000000"/>
                </a:solidFill>
                <a:latin typeface="Times New Roman"/>
                <a:cs typeface="Times New Roman"/>
              </a:rPr>
              <a:t> </a:t>
            </a:r>
            <a:r>
              <a:rPr lang="en-US" sz="2400" b="0" dirty="0" err="1" smtClean="0">
                <a:solidFill>
                  <a:srgbClr val="000000"/>
                </a:solidFill>
                <a:latin typeface="Times New Roman"/>
                <a:cs typeface="Times New Roman"/>
              </a:rPr>
              <a:t>nguồn</a:t>
            </a:r>
            <a:r>
              <a:rPr lang="en-US" sz="2400" b="0" dirty="0" smtClean="0">
                <a:solidFill>
                  <a:srgbClr val="000000"/>
                </a:solidFill>
                <a:latin typeface="Times New Roman"/>
                <a:cs typeface="Times New Roman"/>
              </a:rPr>
              <a:t>)</a:t>
            </a:r>
            <a:endParaRPr sz="2400" dirty="0">
              <a:latin typeface="Times New Roman"/>
              <a:cs typeface="Times New Roman"/>
            </a:endParaRPr>
          </a:p>
        </p:txBody>
      </p:sp>
      <p:sp>
        <p:nvSpPr>
          <p:cNvPr id="13" name="object 13"/>
          <p:cNvSpPr txBox="1"/>
          <p:nvPr/>
        </p:nvSpPr>
        <p:spPr>
          <a:xfrm>
            <a:off x="3758946" y="5991555"/>
            <a:ext cx="1497965" cy="299720"/>
          </a:xfrm>
          <a:prstGeom prst="rect">
            <a:avLst/>
          </a:prstGeom>
        </p:spPr>
        <p:txBody>
          <a:bodyPr vert="horz" wrap="square" lIns="0" tIns="12700" rIns="0" bIns="0" rtlCol="0">
            <a:spAutoFit/>
          </a:bodyPr>
          <a:lstStyle/>
          <a:p>
            <a:pPr marL="12700">
              <a:lnSpc>
                <a:spcPct val="100000"/>
              </a:lnSpc>
              <a:spcBef>
                <a:spcPts val="100"/>
              </a:spcBef>
            </a:pPr>
            <a:r>
              <a:rPr sz="1800" b="1" i="1" spc="-135" dirty="0">
                <a:latin typeface="Arial"/>
                <a:cs typeface="Arial"/>
              </a:rPr>
              <a:t>Đơn </a:t>
            </a:r>
            <a:r>
              <a:rPr sz="1800" b="1" i="1" spc="-110" dirty="0">
                <a:latin typeface="Arial"/>
                <a:cs typeface="Arial"/>
              </a:rPr>
              <a:t>vị: </a:t>
            </a:r>
            <a:r>
              <a:rPr sz="1800" b="1" i="1" spc="-65" dirty="0">
                <a:latin typeface="Arial"/>
                <a:cs typeface="Arial"/>
              </a:rPr>
              <a:t>tỷ</a:t>
            </a:r>
            <a:r>
              <a:rPr sz="1800" b="1" i="1" spc="-70" dirty="0">
                <a:latin typeface="Arial"/>
                <a:cs typeface="Arial"/>
              </a:rPr>
              <a:t> </a:t>
            </a:r>
            <a:r>
              <a:rPr sz="1800" b="1" i="1" spc="-140" dirty="0">
                <a:latin typeface="Arial"/>
                <a:cs typeface="Arial"/>
              </a:rPr>
              <a:t>đồng</a:t>
            </a:r>
            <a:endParaRPr sz="1800">
              <a:latin typeface="Arial"/>
              <a:cs typeface="Aria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dirty="0">
              <a:latin typeface="Times New Roman" panose="02020603050405020304" pitchFamily="18" charset="0"/>
              <a:cs typeface="Times New Roman" panose="02020603050405020304" pitchFamily="18" charset="0"/>
            </a:endParaRPr>
          </a:p>
        </p:txBody>
      </p:sp>
      <p:sp>
        <p:nvSpPr>
          <p:cNvPr id="3" name="object 3"/>
          <p:cNvSpPr txBox="1"/>
          <p:nvPr/>
        </p:nvSpPr>
        <p:spPr>
          <a:xfrm>
            <a:off x="1219201" y="161036"/>
            <a:ext cx="6363334" cy="330835"/>
          </a:xfrm>
          <a:prstGeom prst="rect">
            <a:avLst/>
          </a:prstGeom>
        </p:spPr>
        <p:txBody>
          <a:bodyPr vert="horz" wrap="square" lIns="0" tIns="12700" rIns="0" bIns="0" rtlCol="0">
            <a:spAutoFit/>
          </a:bodyPr>
          <a:lstStyle/>
          <a:p>
            <a:pPr marL="12700">
              <a:lnSpc>
                <a:spcPct val="100000"/>
              </a:lnSpc>
              <a:spcBef>
                <a:spcPts val="100"/>
              </a:spcBef>
            </a:pPr>
            <a:r>
              <a:rPr lang="en-US" sz="2000" b="1" spc="-160" dirty="0" smtClean="0">
                <a:solidFill>
                  <a:srgbClr val="FFFF00"/>
                </a:solidFill>
                <a:latin typeface="Times New Roman" panose="02020603050405020304" pitchFamily="18" charset="0"/>
                <a:cs typeface="Times New Roman" panose="02020603050405020304" pitchFamily="18" charset="0"/>
              </a:rPr>
              <a:t>II. </a:t>
            </a:r>
            <a:r>
              <a:rPr sz="2000" b="1" spc="-160" smtClean="0">
                <a:solidFill>
                  <a:srgbClr val="FFFF00"/>
                </a:solidFill>
                <a:latin typeface="Times New Roman" panose="02020603050405020304" pitchFamily="18" charset="0"/>
                <a:cs typeface="Times New Roman" panose="02020603050405020304" pitchFamily="18" charset="0"/>
              </a:rPr>
              <a:t>DỰ </a:t>
            </a:r>
            <a:r>
              <a:rPr lang="en-US" sz="2000" b="1" spc="-160" dirty="0" smtClean="0">
                <a:solidFill>
                  <a:srgbClr val="FFFF00"/>
                </a:solidFill>
                <a:latin typeface="Times New Roman" panose="02020603050405020304" pitchFamily="18" charset="0"/>
                <a:cs typeface="Times New Roman" panose="02020603050405020304" pitchFamily="18" charset="0"/>
              </a:rPr>
              <a:t> </a:t>
            </a:r>
            <a:r>
              <a:rPr sz="2000" b="1" spc="-215" dirty="0" smtClean="0">
                <a:solidFill>
                  <a:srgbClr val="FFFF00"/>
                </a:solidFill>
                <a:latin typeface="Times New Roman" panose="02020603050405020304" pitchFamily="18" charset="0"/>
                <a:cs typeface="Times New Roman" panose="02020603050405020304" pitchFamily="18" charset="0"/>
              </a:rPr>
              <a:t>TOÁN </a:t>
            </a:r>
            <a:r>
              <a:rPr lang="en-US" sz="2000" b="1" spc="-215" dirty="0" smtClean="0">
                <a:solidFill>
                  <a:srgbClr val="FFFF00"/>
                </a:solidFill>
                <a:latin typeface="Times New Roman" panose="02020603050405020304" pitchFamily="18" charset="0"/>
                <a:cs typeface="Times New Roman" panose="02020603050405020304" pitchFamily="18" charset="0"/>
              </a:rPr>
              <a:t> </a:t>
            </a:r>
            <a:r>
              <a:rPr sz="2000" b="1" spc="-200" dirty="0" smtClean="0">
                <a:solidFill>
                  <a:srgbClr val="FFFF00"/>
                </a:solidFill>
                <a:latin typeface="Times New Roman" panose="02020603050405020304" pitchFamily="18" charset="0"/>
                <a:cs typeface="Times New Roman" panose="02020603050405020304" pitchFamily="18" charset="0"/>
              </a:rPr>
              <a:t>CHI </a:t>
            </a:r>
            <a:r>
              <a:rPr lang="en-US" sz="2000" b="1" spc="-200" dirty="0" smtClean="0">
                <a:solidFill>
                  <a:srgbClr val="FFFF00"/>
                </a:solidFill>
                <a:latin typeface="Times New Roman" panose="02020603050405020304" pitchFamily="18" charset="0"/>
                <a:cs typeface="Times New Roman" panose="02020603050405020304" pitchFamily="18" charset="0"/>
              </a:rPr>
              <a:t> </a:t>
            </a:r>
            <a:r>
              <a:rPr sz="2000" b="1" spc="-240" dirty="0" smtClean="0">
                <a:solidFill>
                  <a:srgbClr val="FFFF00"/>
                </a:solidFill>
                <a:latin typeface="Times New Roman" panose="02020603050405020304" pitchFamily="18" charset="0"/>
                <a:cs typeface="Times New Roman" panose="02020603050405020304" pitchFamily="18" charset="0"/>
              </a:rPr>
              <a:t>NSĐP </a:t>
            </a:r>
            <a:r>
              <a:rPr lang="en-US" sz="2000" b="1" spc="-240" dirty="0" smtClean="0">
                <a:solidFill>
                  <a:srgbClr val="FFFF00"/>
                </a:solidFill>
                <a:latin typeface="Times New Roman" panose="02020603050405020304" pitchFamily="18" charset="0"/>
                <a:cs typeface="Times New Roman" panose="02020603050405020304" pitchFamily="18" charset="0"/>
              </a:rPr>
              <a:t> </a:t>
            </a:r>
            <a:r>
              <a:rPr sz="2000" b="1" spc="-245" dirty="0" smtClean="0">
                <a:solidFill>
                  <a:srgbClr val="FFFF00"/>
                </a:solidFill>
                <a:latin typeface="Times New Roman" panose="02020603050405020304" pitchFamily="18" charset="0"/>
                <a:cs typeface="Times New Roman" panose="02020603050405020304" pitchFamily="18" charset="0"/>
              </a:rPr>
              <a:t>VÀ</a:t>
            </a:r>
            <a:r>
              <a:rPr lang="en-US" sz="2000" b="1" spc="-245" dirty="0" smtClean="0">
                <a:solidFill>
                  <a:srgbClr val="FFFF00"/>
                </a:solidFill>
                <a:latin typeface="Times New Roman" panose="02020603050405020304" pitchFamily="18" charset="0"/>
                <a:cs typeface="Times New Roman" panose="02020603050405020304" pitchFamily="18" charset="0"/>
              </a:rPr>
              <a:t> </a:t>
            </a:r>
            <a:r>
              <a:rPr sz="2000" b="1" spc="-245" dirty="0" smtClean="0">
                <a:solidFill>
                  <a:srgbClr val="FFFF00"/>
                </a:solidFill>
                <a:latin typeface="Times New Roman" panose="02020603050405020304" pitchFamily="18" charset="0"/>
                <a:cs typeface="Times New Roman" panose="02020603050405020304" pitchFamily="18" charset="0"/>
              </a:rPr>
              <a:t> </a:t>
            </a:r>
            <a:r>
              <a:rPr sz="2000" b="1" spc="-204" dirty="0" smtClean="0">
                <a:solidFill>
                  <a:srgbClr val="FFFF00"/>
                </a:solidFill>
                <a:latin typeface="Times New Roman" panose="02020603050405020304" pitchFamily="18" charset="0"/>
                <a:cs typeface="Times New Roman" panose="02020603050405020304" pitchFamily="18" charset="0"/>
              </a:rPr>
              <a:t>PHƯƠNG</a:t>
            </a:r>
            <a:r>
              <a:rPr lang="en-US" sz="2000" b="1" spc="-204" dirty="0" smtClean="0">
                <a:solidFill>
                  <a:srgbClr val="FFFF00"/>
                </a:solidFill>
                <a:latin typeface="Times New Roman" panose="02020603050405020304" pitchFamily="18" charset="0"/>
                <a:cs typeface="Times New Roman" panose="02020603050405020304" pitchFamily="18" charset="0"/>
              </a:rPr>
              <a:t> </a:t>
            </a:r>
            <a:r>
              <a:rPr sz="2000" b="1" spc="-204" dirty="0" smtClean="0">
                <a:solidFill>
                  <a:srgbClr val="FFFF00"/>
                </a:solidFill>
                <a:latin typeface="Times New Roman" panose="02020603050405020304" pitchFamily="18" charset="0"/>
                <a:cs typeface="Times New Roman" panose="02020603050405020304" pitchFamily="18" charset="0"/>
              </a:rPr>
              <a:t> </a:t>
            </a:r>
            <a:r>
              <a:rPr sz="2000" b="1" spc="-180" dirty="0">
                <a:solidFill>
                  <a:srgbClr val="FFFF00"/>
                </a:solidFill>
                <a:latin typeface="Times New Roman" panose="02020603050405020304" pitchFamily="18" charset="0"/>
                <a:cs typeface="Times New Roman" panose="02020603050405020304" pitchFamily="18" charset="0"/>
              </a:rPr>
              <a:t>ÁN </a:t>
            </a:r>
            <a:r>
              <a:rPr lang="en-US" sz="2000" b="1" spc="-180" dirty="0" smtClean="0">
                <a:solidFill>
                  <a:srgbClr val="FFFF00"/>
                </a:solidFill>
                <a:latin typeface="Times New Roman" panose="02020603050405020304" pitchFamily="18" charset="0"/>
                <a:cs typeface="Times New Roman" panose="02020603050405020304" pitchFamily="18" charset="0"/>
              </a:rPr>
              <a:t> </a:t>
            </a:r>
            <a:r>
              <a:rPr sz="2000" b="1" spc="-204" dirty="0" smtClean="0">
                <a:solidFill>
                  <a:srgbClr val="FFFF00"/>
                </a:solidFill>
                <a:latin typeface="Times New Roman" panose="02020603050405020304" pitchFamily="18" charset="0"/>
                <a:cs typeface="Times New Roman" panose="02020603050405020304" pitchFamily="18" charset="0"/>
              </a:rPr>
              <a:t>PHÂN </a:t>
            </a:r>
            <a:r>
              <a:rPr lang="en-US" sz="2000" b="1" spc="-204" dirty="0" smtClean="0">
                <a:solidFill>
                  <a:srgbClr val="FFFF00"/>
                </a:solidFill>
                <a:latin typeface="Times New Roman" panose="02020603050405020304" pitchFamily="18" charset="0"/>
                <a:cs typeface="Times New Roman" panose="02020603050405020304" pitchFamily="18" charset="0"/>
              </a:rPr>
              <a:t> </a:t>
            </a:r>
            <a:r>
              <a:rPr sz="2000" b="1" spc="-265" dirty="0" smtClean="0">
                <a:solidFill>
                  <a:srgbClr val="FFFF00"/>
                </a:solidFill>
                <a:latin typeface="Times New Roman" panose="02020603050405020304" pitchFamily="18" charset="0"/>
                <a:cs typeface="Times New Roman" panose="02020603050405020304" pitchFamily="18" charset="0"/>
              </a:rPr>
              <a:t>BỔ </a:t>
            </a:r>
            <a:r>
              <a:rPr lang="en-US" sz="2000" b="1" spc="-265" dirty="0" smtClean="0">
                <a:solidFill>
                  <a:srgbClr val="FFFF00"/>
                </a:solidFill>
                <a:latin typeface="Times New Roman" panose="02020603050405020304" pitchFamily="18" charset="0"/>
                <a:cs typeface="Times New Roman" panose="02020603050405020304" pitchFamily="18" charset="0"/>
              </a:rPr>
              <a:t> </a:t>
            </a:r>
            <a:r>
              <a:rPr sz="2000" b="1" spc="-165" dirty="0" smtClean="0">
                <a:solidFill>
                  <a:srgbClr val="FFFF00"/>
                </a:solidFill>
                <a:latin typeface="Times New Roman" panose="02020603050405020304" pitchFamily="18" charset="0"/>
                <a:cs typeface="Times New Roman" panose="02020603050405020304" pitchFamily="18" charset="0"/>
              </a:rPr>
              <a:t>DỰ</a:t>
            </a:r>
            <a:r>
              <a:rPr sz="2000" b="1" spc="-204" dirty="0" smtClean="0">
                <a:solidFill>
                  <a:srgbClr val="FFFF00"/>
                </a:solidFill>
                <a:latin typeface="Times New Roman" panose="02020603050405020304" pitchFamily="18" charset="0"/>
                <a:cs typeface="Times New Roman" panose="02020603050405020304" pitchFamily="18" charset="0"/>
              </a:rPr>
              <a:t> </a:t>
            </a:r>
            <a:r>
              <a:rPr lang="en-US" sz="2000" b="1" spc="-204" dirty="0" smtClean="0">
                <a:solidFill>
                  <a:srgbClr val="FFFF00"/>
                </a:solidFill>
                <a:latin typeface="Times New Roman" panose="02020603050405020304" pitchFamily="18" charset="0"/>
                <a:cs typeface="Times New Roman" panose="02020603050405020304" pitchFamily="18" charset="0"/>
              </a:rPr>
              <a:t> </a:t>
            </a:r>
            <a:r>
              <a:rPr sz="2000" b="1" spc="-215" dirty="0" smtClean="0">
                <a:solidFill>
                  <a:srgbClr val="FFFF00"/>
                </a:solidFill>
                <a:latin typeface="Times New Roman" panose="02020603050405020304" pitchFamily="18" charset="0"/>
                <a:cs typeface="Times New Roman" panose="02020603050405020304" pitchFamily="18" charset="0"/>
              </a:rPr>
              <a:t>TOÁN</a:t>
            </a:r>
            <a:endParaRPr sz="2000" dirty="0">
              <a:latin typeface="Times New Roman" panose="02020603050405020304" pitchFamily="18" charset="0"/>
              <a:cs typeface="Times New Roman" panose="02020603050405020304" pitchFamily="18" charset="0"/>
            </a:endParaRPr>
          </a:p>
        </p:txBody>
      </p:sp>
      <p:sp>
        <p:nvSpPr>
          <p:cNvPr id="4" name="object 4"/>
          <p:cNvSpPr txBox="1">
            <a:spLocks noGrp="1"/>
          </p:cNvSpPr>
          <p:nvPr>
            <p:ph type="title"/>
          </p:nvPr>
        </p:nvSpPr>
        <p:spPr>
          <a:xfrm>
            <a:off x="153162" y="686562"/>
            <a:ext cx="8728075" cy="1166986"/>
          </a:xfrm>
          <a:prstGeom prst="rect">
            <a:avLst/>
          </a:prstGeom>
          <a:ln w="25907">
            <a:solidFill>
              <a:srgbClr val="C0504D"/>
            </a:solidFill>
          </a:ln>
        </p:spPr>
        <p:txBody>
          <a:bodyPr vert="horz" wrap="square" lIns="0" tIns="149860" rIns="0" bIns="0" rtlCol="0">
            <a:spAutoFit/>
          </a:bodyPr>
          <a:lstStyle/>
          <a:p>
            <a:pPr marL="90170" marR="81280">
              <a:lnSpc>
                <a:spcPct val="100000"/>
              </a:lnSpc>
              <a:spcBef>
                <a:spcPts val="1180"/>
              </a:spcBef>
            </a:pPr>
            <a:r>
              <a:rPr sz="2200" spc="-5" dirty="0">
                <a:solidFill>
                  <a:srgbClr val="000000"/>
                </a:solidFill>
                <a:latin typeface="Times New Roman"/>
                <a:cs typeface="Times New Roman"/>
              </a:rPr>
              <a:t>Chi đầu tư phát </a:t>
            </a:r>
            <a:r>
              <a:rPr sz="2200" dirty="0">
                <a:solidFill>
                  <a:srgbClr val="000000"/>
                </a:solidFill>
                <a:latin typeface="Times New Roman"/>
                <a:cs typeface="Times New Roman"/>
              </a:rPr>
              <a:t>triển: </a:t>
            </a:r>
            <a:r>
              <a:rPr lang="en-US" sz="2200" dirty="0" smtClean="0">
                <a:solidFill>
                  <a:srgbClr val="FF0000"/>
                </a:solidFill>
                <a:latin typeface="Times New Roman"/>
                <a:cs typeface="Times New Roman"/>
              </a:rPr>
              <a:t>4.958</a:t>
            </a:r>
            <a:r>
              <a:rPr sz="2200" dirty="0" smtClean="0">
                <a:solidFill>
                  <a:srgbClr val="FF0000"/>
                </a:solidFill>
                <a:latin typeface="Times New Roman"/>
                <a:cs typeface="Times New Roman"/>
              </a:rPr>
              <a:t> </a:t>
            </a:r>
            <a:r>
              <a:rPr sz="2200" spc="-5" dirty="0" err="1">
                <a:solidFill>
                  <a:srgbClr val="FF0000"/>
                </a:solidFill>
                <a:latin typeface="Times New Roman"/>
                <a:cs typeface="Times New Roman"/>
              </a:rPr>
              <a:t>tỷ</a:t>
            </a:r>
            <a:r>
              <a:rPr sz="2200" spc="-5" dirty="0">
                <a:solidFill>
                  <a:srgbClr val="FF0000"/>
                </a:solidFill>
                <a:latin typeface="Times New Roman"/>
                <a:cs typeface="Times New Roman"/>
              </a:rPr>
              <a:t> </a:t>
            </a:r>
            <a:r>
              <a:rPr sz="2200" spc="-5" dirty="0" err="1" smtClean="0">
                <a:solidFill>
                  <a:srgbClr val="FF0000"/>
                </a:solidFill>
                <a:latin typeface="Times New Roman"/>
                <a:cs typeface="Times New Roman"/>
              </a:rPr>
              <a:t>đồng</a:t>
            </a:r>
            <a:r>
              <a:rPr sz="2200" b="0" spc="-5" dirty="0" smtClean="0">
                <a:solidFill>
                  <a:srgbClr val="000000"/>
                </a:solidFill>
                <a:latin typeface="Times New Roman"/>
                <a:cs typeface="Times New Roman"/>
              </a:rPr>
              <a:t> (</a:t>
            </a:r>
            <a:r>
              <a:rPr sz="2200" b="0" spc="-5" dirty="0" err="1" smtClean="0">
                <a:solidFill>
                  <a:srgbClr val="000000"/>
                </a:solidFill>
                <a:latin typeface="Times New Roman"/>
                <a:cs typeface="Times New Roman"/>
              </a:rPr>
              <a:t>chiếm</a:t>
            </a:r>
            <a:r>
              <a:rPr sz="2200" b="0" spc="-5" dirty="0" smtClean="0">
                <a:solidFill>
                  <a:srgbClr val="000000"/>
                </a:solidFill>
                <a:latin typeface="Times New Roman"/>
                <a:cs typeface="Times New Roman"/>
              </a:rPr>
              <a:t> </a:t>
            </a:r>
            <a:r>
              <a:rPr sz="2200" b="0" spc="-5" dirty="0">
                <a:solidFill>
                  <a:srgbClr val="000000"/>
                </a:solidFill>
                <a:latin typeface="Times New Roman"/>
                <a:cs typeface="Times New Roman"/>
              </a:rPr>
              <a:t>tỷ </a:t>
            </a:r>
            <a:r>
              <a:rPr sz="2200" b="0" spc="-5" dirty="0" err="1">
                <a:solidFill>
                  <a:srgbClr val="000000"/>
                </a:solidFill>
                <a:latin typeface="Times New Roman"/>
                <a:cs typeface="Times New Roman"/>
              </a:rPr>
              <a:t>trọng</a:t>
            </a:r>
            <a:r>
              <a:rPr sz="2200" b="0" spc="-5" dirty="0">
                <a:solidFill>
                  <a:srgbClr val="000000"/>
                </a:solidFill>
                <a:latin typeface="Times New Roman"/>
                <a:cs typeface="Times New Roman"/>
              </a:rPr>
              <a:t> </a:t>
            </a:r>
            <a:r>
              <a:rPr lang="en-US" sz="2200" b="0" dirty="0" smtClean="0">
                <a:solidFill>
                  <a:srgbClr val="000000"/>
                </a:solidFill>
                <a:latin typeface="Times New Roman"/>
                <a:cs typeface="Times New Roman"/>
              </a:rPr>
              <a:t>17</a:t>
            </a:r>
            <a:r>
              <a:rPr sz="2200" b="0" dirty="0" smtClean="0">
                <a:solidFill>
                  <a:srgbClr val="000000"/>
                </a:solidFill>
                <a:latin typeface="Times New Roman"/>
                <a:cs typeface="Times New Roman"/>
              </a:rPr>
              <a:t>%</a:t>
            </a:r>
            <a:r>
              <a:rPr lang="en-US" sz="2200" b="0" dirty="0" smtClean="0">
                <a:solidFill>
                  <a:srgbClr val="000000"/>
                </a:solidFill>
                <a:latin typeface="Times New Roman"/>
                <a:cs typeface="Times New Roman"/>
              </a:rPr>
              <a:t>/</a:t>
            </a:r>
            <a:r>
              <a:rPr sz="2200" b="0" spc="-5" dirty="0" err="1" smtClean="0">
                <a:solidFill>
                  <a:srgbClr val="000000"/>
                </a:solidFill>
                <a:latin typeface="Times New Roman"/>
                <a:cs typeface="Times New Roman"/>
              </a:rPr>
              <a:t>tổng</a:t>
            </a:r>
            <a:r>
              <a:rPr sz="2200" b="0" spc="-5" dirty="0" smtClean="0">
                <a:solidFill>
                  <a:srgbClr val="000000"/>
                </a:solidFill>
                <a:latin typeface="Times New Roman"/>
                <a:cs typeface="Times New Roman"/>
              </a:rPr>
              <a:t> </a:t>
            </a:r>
            <a:r>
              <a:rPr sz="2200" b="0" spc="-5" dirty="0">
                <a:solidFill>
                  <a:srgbClr val="000000"/>
                </a:solidFill>
                <a:latin typeface="Times New Roman"/>
                <a:cs typeface="Times New Roman"/>
              </a:rPr>
              <a:t>chi </a:t>
            </a:r>
            <a:r>
              <a:rPr sz="2200" b="0" spc="-10" dirty="0">
                <a:solidFill>
                  <a:srgbClr val="000000"/>
                </a:solidFill>
                <a:latin typeface="Times New Roman"/>
                <a:cs typeface="Times New Roman"/>
              </a:rPr>
              <a:t>cân </a:t>
            </a:r>
            <a:r>
              <a:rPr sz="2200" b="0" dirty="0" err="1">
                <a:solidFill>
                  <a:srgbClr val="000000"/>
                </a:solidFill>
                <a:latin typeface="Times New Roman"/>
                <a:cs typeface="Times New Roman"/>
              </a:rPr>
              <a:t>đối</a:t>
            </a:r>
            <a:r>
              <a:rPr sz="2200" b="0" dirty="0">
                <a:solidFill>
                  <a:srgbClr val="000000"/>
                </a:solidFill>
                <a:latin typeface="Times New Roman"/>
                <a:cs typeface="Times New Roman"/>
              </a:rPr>
              <a:t> </a:t>
            </a:r>
            <a:r>
              <a:rPr sz="2200" b="0" spc="-5" dirty="0" smtClean="0">
                <a:solidFill>
                  <a:srgbClr val="000000"/>
                </a:solidFill>
                <a:latin typeface="Times New Roman"/>
                <a:cs typeface="Times New Roman"/>
              </a:rPr>
              <a:t>NSĐP</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nếu</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loại</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trừ</a:t>
            </a:r>
            <a:r>
              <a:rPr lang="en-US" sz="2200" b="0" spc="-5" dirty="0" smtClean="0">
                <a:solidFill>
                  <a:srgbClr val="000000"/>
                </a:solidFill>
                <a:latin typeface="Times New Roman"/>
                <a:cs typeface="Times New Roman"/>
              </a:rPr>
              <a:t> chi </a:t>
            </a:r>
            <a:r>
              <a:rPr lang="en-US" sz="2200" b="0" spc="-5" dirty="0" err="1" smtClean="0">
                <a:solidFill>
                  <a:srgbClr val="000000"/>
                </a:solidFill>
                <a:latin typeface="Times New Roman"/>
                <a:cs typeface="Times New Roman"/>
              </a:rPr>
              <a:t>tạo</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nguồn</a:t>
            </a:r>
            <a:r>
              <a:rPr lang="en-US" sz="2200" b="0" spc="-5" dirty="0" smtClean="0">
                <a:solidFill>
                  <a:srgbClr val="000000"/>
                </a:solidFill>
                <a:latin typeface="Times New Roman"/>
                <a:cs typeface="Times New Roman"/>
              </a:rPr>
              <a:t> CCTL </a:t>
            </a:r>
            <a:r>
              <a:rPr lang="en-US" sz="2200" b="0" spc="-5" dirty="0" err="1" smtClean="0">
                <a:solidFill>
                  <a:srgbClr val="000000"/>
                </a:solidFill>
                <a:latin typeface="Times New Roman"/>
                <a:cs typeface="Times New Roman"/>
              </a:rPr>
              <a:t>trong</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tổng</a:t>
            </a:r>
            <a:r>
              <a:rPr lang="en-US" sz="2200" b="0" spc="-5" dirty="0" smtClean="0">
                <a:solidFill>
                  <a:srgbClr val="000000"/>
                </a:solidFill>
                <a:latin typeface="Times New Roman"/>
                <a:cs typeface="Times New Roman"/>
              </a:rPr>
              <a:t> chi </a:t>
            </a:r>
            <a:r>
              <a:rPr lang="en-US" sz="2200" b="0" spc="-5" dirty="0" err="1" smtClean="0">
                <a:solidFill>
                  <a:srgbClr val="000000"/>
                </a:solidFill>
                <a:latin typeface="Times New Roman"/>
                <a:cs typeface="Times New Roman"/>
              </a:rPr>
              <a:t>cân</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đối</a:t>
            </a:r>
            <a:r>
              <a:rPr lang="en-US" sz="2200" b="0" spc="-5" dirty="0" smtClean="0">
                <a:solidFill>
                  <a:srgbClr val="000000"/>
                </a:solidFill>
                <a:latin typeface="Times New Roman"/>
                <a:cs typeface="Times New Roman"/>
              </a:rPr>
              <a:t> NSĐP </a:t>
            </a:r>
            <a:r>
              <a:rPr lang="en-US" sz="2200" b="0" spc="-5" dirty="0" err="1" smtClean="0">
                <a:solidFill>
                  <a:srgbClr val="000000"/>
                </a:solidFill>
                <a:latin typeface="Times New Roman"/>
                <a:cs typeface="Times New Roman"/>
              </a:rPr>
              <a:t>thì</a:t>
            </a:r>
            <a:r>
              <a:rPr lang="en-US" sz="2200" b="0" spc="-5" dirty="0" smtClean="0">
                <a:solidFill>
                  <a:srgbClr val="000000"/>
                </a:solidFill>
                <a:latin typeface="Times New Roman"/>
                <a:cs typeface="Times New Roman"/>
              </a:rPr>
              <a:t> chi </a:t>
            </a:r>
            <a:r>
              <a:rPr lang="en-US" sz="2200" b="0" spc="-5" dirty="0" err="1" smtClean="0">
                <a:solidFill>
                  <a:srgbClr val="000000"/>
                </a:solidFill>
                <a:latin typeface="Times New Roman"/>
                <a:cs typeface="Times New Roman"/>
              </a:rPr>
              <a:t>đầu</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tư</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phát</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triển</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chiếm</a:t>
            </a:r>
            <a:r>
              <a:rPr lang="en-US" sz="2200" b="0" spc="-5" dirty="0" smtClean="0">
                <a:solidFill>
                  <a:srgbClr val="000000"/>
                </a:solidFill>
                <a:latin typeface="Times New Roman"/>
                <a:cs typeface="Times New Roman"/>
              </a:rPr>
              <a:t> 26%/</a:t>
            </a:r>
            <a:r>
              <a:rPr lang="en-US" sz="2200" b="0" spc="-5" dirty="0" err="1" smtClean="0">
                <a:solidFill>
                  <a:srgbClr val="000000"/>
                </a:solidFill>
                <a:latin typeface="Times New Roman"/>
                <a:cs typeface="Times New Roman"/>
              </a:rPr>
              <a:t>tổng</a:t>
            </a:r>
            <a:r>
              <a:rPr lang="en-US" sz="2200" b="0" spc="-5" dirty="0" smtClean="0">
                <a:solidFill>
                  <a:srgbClr val="000000"/>
                </a:solidFill>
                <a:latin typeface="Times New Roman"/>
                <a:cs typeface="Times New Roman"/>
              </a:rPr>
              <a:t> chi </a:t>
            </a:r>
            <a:r>
              <a:rPr lang="en-US" sz="2200" b="0" spc="-5" dirty="0" err="1" smtClean="0">
                <a:solidFill>
                  <a:srgbClr val="000000"/>
                </a:solidFill>
                <a:latin typeface="Times New Roman"/>
                <a:cs typeface="Times New Roman"/>
              </a:rPr>
              <a:t>cân</a:t>
            </a:r>
            <a:r>
              <a:rPr lang="en-US" sz="2200" b="0" spc="-5" dirty="0" smtClean="0">
                <a:solidFill>
                  <a:srgbClr val="000000"/>
                </a:solidFill>
                <a:latin typeface="Times New Roman"/>
                <a:cs typeface="Times New Roman"/>
              </a:rPr>
              <a:t> </a:t>
            </a:r>
            <a:r>
              <a:rPr lang="en-US" sz="2200" b="0" spc="-5" dirty="0" err="1" smtClean="0">
                <a:solidFill>
                  <a:srgbClr val="000000"/>
                </a:solidFill>
                <a:latin typeface="Times New Roman"/>
                <a:cs typeface="Times New Roman"/>
              </a:rPr>
              <a:t>đối</a:t>
            </a:r>
            <a:r>
              <a:rPr lang="en-US" sz="2200" b="0" spc="-5" dirty="0" smtClean="0">
                <a:solidFill>
                  <a:srgbClr val="000000"/>
                </a:solidFill>
                <a:latin typeface="Times New Roman"/>
                <a:cs typeface="Times New Roman"/>
              </a:rPr>
              <a:t> NSĐP</a:t>
            </a:r>
            <a:r>
              <a:rPr sz="2200" b="0" spc="-5" dirty="0" smtClean="0">
                <a:solidFill>
                  <a:srgbClr val="000000"/>
                </a:solidFill>
                <a:latin typeface="Times New Roman"/>
                <a:cs typeface="Times New Roman"/>
              </a:rPr>
              <a:t>),</a:t>
            </a:r>
            <a:r>
              <a:rPr sz="2200" b="0" spc="135" dirty="0" smtClean="0">
                <a:solidFill>
                  <a:srgbClr val="000000"/>
                </a:solidFill>
                <a:latin typeface="Times New Roman"/>
                <a:cs typeface="Times New Roman"/>
              </a:rPr>
              <a:t> </a:t>
            </a:r>
            <a:r>
              <a:rPr sz="2200" b="0" spc="-5" dirty="0">
                <a:solidFill>
                  <a:srgbClr val="000000"/>
                </a:solidFill>
                <a:latin typeface="Times New Roman"/>
                <a:cs typeface="Times New Roman"/>
              </a:rPr>
              <a:t>gồm:</a:t>
            </a:r>
            <a:endParaRPr sz="2200" dirty="0">
              <a:latin typeface="Times New Roman"/>
              <a:cs typeface="Times New Roman"/>
            </a:endParaRPr>
          </a:p>
        </p:txBody>
      </p:sp>
      <p:sp>
        <p:nvSpPr>
          <p:cNvPr id="5" name="object 5"/>
          <p:cNvSpPr/>
          <p:nvPr/>
        </p:nvSpPr>
        <p:spPr>
          <a:xfrm>
            <a:off x="244919" y="2048239"/>
            <a:ext cx="8651875" cy="2892929"/>
          </a:xfrm>
          <a:custGeom>
            <a:avLst/>
            <a:gdLst/>
            <a:ahLst/>
            <a:cxnLst/>
            <a:rect l="l" t="t" r="r" b="b"/>
            <a:pathLst>
              <a:path w="8651875" h="4572000">
                <a:moveTo>
                  <a:pt x="0" y="762000"/>
                </a:moveTo>
                <a:lnTo>
                  <a:pt x="1499" y="713805"/>
                </a:lnTo>
                <a:lnTo>
                  <a:pt x="5937" y="666409"/>
                </a:lnTo>
                <a:lnTo>
                  <a:pt x="13224" y="619898"/>
                </a:lnTo>
                <a:lnTo>
                  <a:pt x="23272" y="574363"/>
                </a:lnTo>
                <a:lnTo>
                  <a:pt x="35991" y="529893"/>
                </a:lnTo>
                <a:lnTo>
                  <a:pt x="51291" y="486577"/>
                </a:lnTo>
                <a:lnTo>
                  <a:pt x="69084" y="444504"/>
                </a:lnTo>
                <a:lnTo>
                  <a:pt x="89280" y="403763"/>
                </a:lnTo>
                <a:lnTo>
                  <a:pt x="111791" y="364444"/>
                </a:lnTo>
                <a:lnTo>
                  <a:pt x="136526" y="326636"/>
                </a:lnTo>
                <a:lnTo>
                  <a:pt x="163396" y="290429"/>
                </a:lnTo>
                <a:lnTo>
                  <a:pt x="192313" y="255910"/>
                </a:lnTo>
                <a:lnTo>
                  <a:pt x="223186" y="223170"/>
                </a:lnTo>
                <a:lnTo>
                  <a:pt x="255927" y="192298"/>
                </a:lnTo>
                <a:lnTo>
                  <a:pt x="290447" y="163383"/>
                </a:lnTo>
                <a:lnTo>
                  <a:pt x="326656" y="136514"/>
                </a:lnTo>
                <a:lnTo>
                  <a:pt x="364465" y="111781"/>
                </a:lnTo>
                <a:lnTo>
                  <a:pt x="403784" y="89272"/>
                </a:lnTo>
                <a:lnTo>
                  <a:pt x="444525" y="69078"/>
                </a:lnTo>
                <a:lnTo>
                  <a:pt x="486598" y="51286"/>
                </a:lnTo>
                <a:lnTo>
                  <a:pt x="529914" y="35987"/>
                </a:lnTo>
                <a:lnTo>
                  <a:pt x="574383" y="23269"/>
                </a:lnTo>
                <a:lnTo>
                  <a:pt x="619917" y="13223"/>
                </a:lnTo>
                <a:lnTo>
                  <a:pt x="666426" y="5936"/>
                </a:lnTo>
                <a:lnTo>
                  <a:pt x="713821" y="1498"/>
                </a:lnTo>
                <a:lnTo>
                  <a:pt x="762012" y="0"/>
                </a:lnTo>
                <a:lnTo>
                  <a:pt x="7889748" y="0"/>
                </a:lnTo>
                <a:lnTo>
                  <a:pt x="7937942" y="1498"/>
                </a:lnTo>
                <a:lnTo>
                  <a:pt x="7985338" y="5936"/>
                </a:lnTo>
                <a:lnTo>
                  <a:pt x="8031849" y="13223"/>
                </a:lnTo>
                <a:lnTo>
                  <a:pt x="8077384" y="23269"/>
                </a:lnTo>
                <a:lnTo>
                  <a:pt x="8121854" y="35987"/>
                </a:lnTo>
                <a:lnTo>
                  <a:pt x="8165170" y="51286"/>
                </a:lnTo>
                <a:lnTo>
                  <a:pt x="8207243" y="69078"/>
                </a:lnTo>
                <a:lnTo>
                  <a:pt x="8247984" y="89272"/>
                </a:lnTo>
                <a:lnTo>
                  <a:pt x="8287303" y="111781"/>
                </a:lnTo>
                <a:lnTo>
                  <a:pt x="8325111" y="136514"/>
                </a:lnTo>
                <a:lnTo>
                  <a:pt x="8361318" y="163383"/>
                </a:lnTo>
                <a:lnTo>
                  <a:pt x="8395837" y="192298"/>
                </a:lnTo>
                <a:lnTo>
                  <a:pt x="8428577" y="223170"/>
                </a:lnTo>
                <a:lnTo>
                  <a:pt x="8459449" y="255910"/>
                </a:lnTo>
                <a:lnTo>
                  <a:pt x="8488364" y="290429"/>
                </a:lnTo>
                <a:lnTo>
                  <a:pt x="8515233" y="326636"/>
                </a:lnTo>
                <a:lnTo>
                  <a:pt x="8539966" y="364444"/>
                </a:lnTo>
                <a:lnTo>
                  <a:pt x="8562475" y="403763"/>
                </a:lnTo>
                <a:lnTo>
                  <a:pt x="8582669" y="444504"/>
                </a:lnTo>
                <a:lnTo>
                  <a:pt x="8600461" y="486577"/>
                </a:lnTo>
                <a:lnTo>
                  <a:pt x="8615760" y="529893"/>
                </a:lnTo>
                <a:lnTo>
                  <a:pt x="8628478" y="574363"/>
                </a:lnTo>
                <a:lnTo>
                  <a:pt x="8638524" y="619898"/>
                </a:lnTo>
                <a:lnTo>
                  <a:pt x="8645811" y="666409"/>
                </a:lnTo>
                <a:lnTo>
                  <a:pt x="8650249" y="713805"/>
                </a:lnTo>
                <a:lnTo>
                  <a:pt x="8651748" y="762000"/>
                </a:lnTo>
                <a:lnTo>
                  <a:pt x="8651748" y="3809987"/>
                </a:lnTo>
                <a:lnTo>
                  <a:pt x="8650249" y="3858177"/>
                </a:lnTo>
                <a:lnTo>
                  <a:pt x="8645811" y="3905570"/>
                </a:lnTo>
                <a:lnTo>
                  <a:pt x="8638524" y="3952078"/>
                </a:lnTo>
                <a:lnTo>
                  <a:pt x="8628478" y="3997612"/>
                </a:lnTo>
                <a:lnTo>
                  <a:pt x="8615760" y="4042080"/>
                </a:lnTo>
                <a:lnTo>
                  <a:pt x="8600461" y="4085396"/>
                </a:lnTo>
                <a:lnTo>
                  <a:pt x="8582669" y="4127469"/>
                </a:lnTo>
                <a:lnTo>
                  <a:pt x="8562475" y="4168209"/>
                </a:lnTo>
                <a:lnTo>
                  <a:pt x="8539966" y="4207529"/>
                </a:lnTo>
                <a:lnTo>
                  <a:pt x="8515233" y="4245338"/>
                </a:lnTo>
                <a:lnTo>
                  <a:pt x="8488364" y="4281547"/>
                </a:lnTo>
                <a:lnTo>
                  <a:pt x="8459449" y="4316067"/>
                </a:lnTo>
                <a:lnTo>
                  <a:pt x="8428577" y="4348808"/>
                </a:lnTo>
                <a:lnTo>
                  <a:pt x="8395837" y="4379682"/>
                </a:lnTo>
                <a:lnTo>
                  <a:pt x="8361318" y="4408599"/>
                </a:lnTo>
                <a:lnTo>
                  <a:pt x="8325111" y="4435470"/>
                </a:lnTo>
                <a:lnTo>
                  <a:pt x="8287303" y="4460205"/>
                </a:lnTo>
                <a:lnTo>
                  <a:pt x="8247984" y="4482716"/>
                </a:lnTo>
                <a:lnTo>
                  <a:pt x="8207243" y="4502913"/>
                </a:lnTo>
                <a:lnTo>
                  <a:pt x="8165170" y="4520706"/>
                </a:lnTo>
                <a:lnTo>
                  <a:pt x="8121854" y="4536007"/>
                </a:lnTo>
                <a:lnTo>
                  <a:pt x="8077384" y="4548726"/>
                </a:lnTo>
                <a:lnTo>
                  <a:pt x="8031849" y="4558774"/>
                </a:lnTo>
                <a:lnTo>
                  <a:pt x="7985338" y="4566062"/>
                </a:lnTo>
                <a:lnTo>
                  <a:pt x="7937942" y="4570500"/>
                </a:lnTo>
                <a:lnTo>
                  <a:pt x="7889748" y="4572000"/>
                </a:lnTo>
                <a:lnTo>
                  <a:pt x="762012" y="4572000"/>
                </a:lnTo>
                <a:lnTo>
                  <a:pt x="713821" y="4570500"/>
                </a:lnTo>
                <a:lnTo>
                  <a:pt x="666426" y="4566062"/>
                </a:lnTo>
                <a:lnTo>
                  <a:pt x="619917" y="4558774"/>
                </a:lnTo>
                <a:lnTo>
                  <a:pt x="574383" y="4548726"/>
                </a:lnTo>
                <a:lnTo>
                  <a:pt x="529914" y="4536007"/>
                </a:lnTo>
                <a:lnTo>
                  <a:pt x="486598" y="4520706"/>
                </a:lnTo>
                <a:lnTo>
                  <a:pt x="444525" y="4502913"/>
                </a:lnTo>
                <a:lnTo>
                  <a:pt x="403784" y="4482716"/>
                </a:lnTo>
                <a:lnTo>
                  <a:pt x="364465" y="4460205"/>
                </a:lnTo>
                <a:lnTo>
                  <a:pt x="326656" y="4435470"/>
                </a:lnTo>
                <a:lnTo>
                  <a:pt x="290447" y="4408599"/>
                </a:lnTo>
                <a:lnTo>
                  <a:pt x="255927" y="4379682"/>
                </a:lnTo>
                <a:lnTo>
                  <a:pt x="223186" y="4348808"/>
                </a:lnTo>
                <a:lnTo>
                  <a:pt x="192313" y="4316067"/>
                </a:lnTo>
                <a:lnTo>
                  <a:pt x="163396" y="4281547"/>
                </a:lnTo>
                <a:lnTo>
                  <a:pt x="136526" y="4245338"/>
                </a:lnTo>
                <a:lnTo>
                  <a:pt x="111791" y="4207529"/>
                </a:lnTo>
                <a:lnTo>
                  <a:pt x="89280" y="4168209"/>
                </a:lnTo>
                <a:lnTo>
                  <a:pt x="69084" y="4127469"/>
                </a:lnTo>
                <a:lnTo>
                  <a:pt x="51291" y="4085396"/>
                </a:lnTo>
                <a:lnTo>
                  <a:pt x="35991" y="4042080"/>
                </a:lnTo>
                <a:lnTo>
                  <a:pt x="23272" y="3997612"/>
                </a:lnTo>
                <a:lnTo>
                  <a:pt x="13224" y="3952078"/>
                </a:lnTo>
                <a:lnTo>
                  <a:pt x="5937" y="3905570"/>
                </a:lnTo>
                <a:lnTo>
                  <a:pt x="1499" y="3858177"/>
                </a:lnTo>
                <a:lnTo>
                  <a:pt x="0" y="3809987"/>
                </a:lnTo>
                <a:lnTo>
                  <a:pt x="0" y="762000"/>
                </a:lnTo>
                <a:close/>
              </a:path>
            </a:pathLst>
          </a:custGeom>
          <a:ln w="25907">
            <a:solidFill>
              <a:srgbClr val="4AACC5"/>
            </a:solidFill>
          </a:ln>
        </p:spPr>
        <p:txBody>
          <a:bodyPr wrap="square" lIns="0" tIns="0" rIns="0" bIns="0" rtlCol="0"/>
          <a:lstStyle/>
          <a:p>
            <a:endParaRPr/>
          </a:p>
        </p:txBody>
      </p:sp>
      <p:sp>
        <p:nvSpPr>
          <p:cNvPr id="6" name="object 6"/>
          <p:cNvSpPr txBox="1"/>
          <p:nvPr/>
        </p:nvSpPr>
        <p:spPr>
          <a:xfrm>
            <a:off x="530758" y="2340991"/>
            <a:ext cx="8051165" cy="2167901"/>
          </a:xfrm>
          <a:prstGeom prst="rect">
            <a:avLst/>
          </a:prstGeom>
        </p:spPr>
        <p:txBody>
          <a:bodyPr vert="horz" wrap="square" lIns="0" tIns="13335" rIns="0" bIns="0" rtlCol="0">
            <a:spAutoFit/>
          </a:bodyPr>
          <a:lstStyle/>
          <a:p>
            <a:pPr marL="12700">
              <a:lnSpc>
                <a:spcPct val="100000"/>
              </a:lnSpc>
              <a:spcBef>
                <a:spcPts val="105"/>
              </a:spcBef>
            </a:pPr>
            <a:r>
              <a:rPr sz="2000" dirty="0">
                <a:latin typeface="Times New Roman"/>
                <a:cs typeface="Times New Roman"/>
              </a:rPr>
              <a:t>* Chi đầu </a:t>
            </a:r>
            <a:r>
              <a:rPr sz="2000" spc="-5" dirty="0">
                <a:latin typeface="Times New Roman"/>
                <a:cs typeface="Times New Roman"/>
              </a:rPr>
              <a:t>tư </a:t>
            </a:r>
            <a:r>
              <a:rPr sz="2000" dirty="0">
                <a:latin typeface="Times New Roman"/>
                <a:cs typeface="Times New Roman"/>
              </a:rPr>
              <a:t>cho </a:t>
            </a:r>
            <a:r>
              <a:rPr sz="2000" spc="-5" dirty="0">
                <a:latin typeface="Times New Roman"/>
                <a:cs typeface="Times New Roman"/>
              </a:rPr>
              <a:t>các </a:t>
            </a:r>
            <a:r>
              <a:rPr sz="2000" dirty="0">
                <a:latin typeface="Times New Roman"/>
                <a:cs typeface="Times New Roman"/>
              </a:rPr>
              <a:t>dự án</a:t>
            </a:r>
            <a:r>
              <a:rPr sz="2000" dirty="0">
                <a:solidFill>
                  <a:srgbClr val="7030A0"/>
                </a:solidFill>
                <a:latin typeface="Times New Roman"/>
                <a:cs typeface="Times New Roman"/>
              </a:rPr>
              <a:t>: </a:t>
            </a:r>
            <a:r>
              <a:rPr lang="en-US" sz="2000" b="1" dirty="0" smtClean="0">
                <a:solidFill>
                  <a:srgbClr val="7030A0"/>
                </a:solidFill>
                <a:latin typeface="Times New Roman"/>
                <a:cs typeface="Times New Roman"/>
              </a:rPr>
              <a:t>4.757</a:t>
            </a:r>
            <a:r>
              <a:rPr sz="2000" b="1" dirty="0" smtClean="0">
                <a:solidFill>
                  <a:srgbClr val="7030A0"/>
                </a:solidFill>
                <a:latin typeface="Times New Roman"/>
                <a:cs typeface="Times New Roman"/>
              </a:rPr>
              <a:t> </a:t>
            </a:r>
            <a:r>
              <a:rPr sz="2000" b="1" dirty="0">
                <a:solidFill>
                  <a:srgbClr val="7030A0"/>
                </a:solidFill>
                <a:latin typeface="Times New Roman"/>
                <a:cs typeface="Times New Roman"/>
              </a:rPr>
              <a:t>tỷ</a:t>
            </a:r>
            <a:r>
              <a:rPr sz="2000" b="1" spc="-100" dirty="0">
                <a:solidFill>
                  <a:srgbClr val="7030A0"/>
                </a:solidFill>
                <a:latin typeface="Times New Roman"/>
                <a:cs typeface="Times New Roman"/>
              </a:rPr>
              <a:t> </a:t>
            </a:r>
            <a:r>
              <a:rPr sz="2000" b="1" dirty="0">
                <a:solidFill>
                  <a:srgbClr val="7030A0"/>
                </a:solidFill>
                <a:latin typeface="Times New Roman"/>
                <a:cs typeface="Times New Roman"/>
              </a:rPr>
              <a:t>đồng:</a:t>
            </a:r>
            <a:endParaRPr sz="2000" dirty="0">
              <a:solidFill>
                <a:srgbClr val="7030A0"/>
              </a:solidFill>
              <a:latin typeface="Times New Roman"/>
              <a:cs typeface="Times New Roman"/>
            </a:endParaRPr>
          </a:p>
          <a:p>
            <a:pPr marL="12700" marR="6350">
              <a:lnSpc>
                <a:spcPct val="100000"/>
              </a:lnSpc>
              <a:buChar char="-"/>
              <a:tabLst>
                <a:tab pos="170180" algn="l"/>
              </a:tabLst>
            </a:pPr>
            <a:r>
              <a:rPr lang="en-US" sz="2000" spc="-5" dirty="0" smtClean="0">
                <a:latin typeface="Times New Roman"/>
                <a:cs typeface="Times New Roman"/>
              </a:rPr>
              <a:t> </a:t>
            </a:r>
            <a:r>
              <a:rPr sz="2000" spc="-5" dirty="0" smtClean="0">
                <a:latin typeface="Times New Roman"/>
                <a:cs typeface="Times New Roman"/>
              </a:rPr>
              <a:t>Chi </a:t>
            </a:r>
            <a:r>
              <a:rPr lang="en-US" sz="2000" spc="-5" dirty="0" err="1" smtClean="0">
                <a:latin typeface="Times New Roman"/>
                <a:cs typeface="Times New Roman"/>
              </a:rPr>
              <a:t>đầu</a:t>
            </a:r>
            <a:r>
              <a:rPr lang="en-US" sz="2000" spc="-5" dirty="0" smtClean="0">
                <a:latin typeface="Times New Roman"/>
                <a:cs typeface="Times New Roman"/>
              </a:rPr>
              <a:t> </a:t>
            </a:r>
            <a:r>
              <a:rPr lang="en-US" sz="2000" spc="-5" dirty="0" err="1" smtClean="0">
                <a:latin typeface="Times New Roman"/>
                <a:cs typeface="Times New Roman"/>
              </a:rPr>
              <a:t>tư</a:t>
            </a:r>
            <a:r>
              <a:rPr lang="en-US" sz="2000" spc="-5" dirty="0" smtClean="0">
                <a:latin typeface="Times New Roman"/>
                <a:cs typeface="Times New Roman"/>
              </a:rPr>
              <a:t> XDCB </a:t>
            </a:r>
            <a:r>
              <a:rPr lang="en-US" sz="2000" spc="-5" dirty="0" err="1" smtClean="0">
                <a:latin typeface="Times New Roman"/>
                <a:cs typeface="Times New Roman"/>
              </a:rPr>
              <a:t>vốn</a:t>
            </a:r>
            <a:r>
              <a:rPr lang="en-US" sz="2000" spc="-5" dirty="0" smtClean="0">
                <a:latin typeface="Times New Roman"/>
                <a:cs typeface="Times New Roman"/>
              </a:rPr>
              <a:t> </a:t>
            </a:r>
            <a:r>
              <a:rPr lang="en-US" sz="2000" spc="-5" dirty="0" err="1" smtClean="0">
                <a:latin typeface="Times New Roman"/>
                <a:cs typeface="Times New Roman"/>
              </a:rPr>
              <a:t>trong</a:t>
            </a:r>
            <a:r>
              <a:rPr lang="en-US" sz="2000" spc="-5" dirty="0" smtClean="0">
                <a:latin typeface="Times New Roman"/>
                <a:cs typeface="Times New Roman"/>
              </a:rPr>
              <a:t> </a:t>
            </a:r>
            <a:r>
              <a:rPr lang="en-US" sz="2000" spc="-5" dirty="0" err="1" smtClean="0">
                <a:latin typeface="Times New Roman"/>
                <a:cs typeface="Times New Roman"/>
              </a:rPr>
              <a:t>nước</a:t>
            </a:r>
            <a:r>
              <a:rPr sz="2000" dirty="0" smtClean="0">
                <a:latin typeface="Times New Roman"/>
                <a:cs typeface="Times New Roman"/>
              </a:rPr>
              <a:t>: </a:t>
            </a:r>
            <a:r>
              <a:rPr lang="en-US" sz="2000" b="1" dirty="0" smtClean="0">
                <a:solidFill>
                  <a:srgbClr val="7030A0"/>
                </a:solidFill>
                <a:latin typeface="Times New Roman"/>
                <a:cs typeface="Times New Roman"/>
              </a:rPr>
              <a:t>1.287</a:t>
            </a:r>
            <a:r>
              <a:rPr sz="2000" b="1" dirty="0" smtClean="0">
                <a:solidFill>
                  <a:srgbClr val="7030A0"/>
                </a:solidFill>
                <a:latin typeface="Times New Roman"/>
                <a:cs typeface="Times New Roman"/>
              </a:rPr>
              <a:t> </a:t>
            </a:r>
            <a:r>
              <a:rPr sz="2000" b="1" spc="-5" dirty="0" err="1">
                <a:solidFill>
                  <a:srgbClr val="7030A0"/>
                </a:solidFill>
                <a:latin typeface="Times New Roman"/>
                <a:cs typeface="Times New Roman"/>
              </a:rPr>
              <a:t>tỷ</a:t>
            </a:r>
            <a:r>
              <a:rPr sz="2000" b="1" spc="-5" dirty="0">
                <a:solidFill>
                  <a:srgbClr val="7030A0"/>
                </a:solidFill>
                <a:latin typeface="Times New Roman"/>
                <a:cs typeface="Times New Roman"/>
              </a:rPr>
              <a:t> </a:t>
            </a:r>
            <a:r>
              <a:rPr sz="2000" b="1" spc="-5" dirty="0" err="1" smtClean="0">
                <a:solidFill>
                  <a:srgbClr val="7030A0"/>
                </a:solidFill>
                <a:latin typeface="Times New Roman"/>
                <a:cs typeface="Times New Roman"/>
              </a:rPr>
              <a:t>đồng</a:t>
            </a:r>
            <a:r>
              <a:rPr sz="2000" i="1" dirty="0" smtClean="0">
                <a:solidFill>
                  <a:srgbClr val="7030A0"/>
                </a:solidFill>
                <a:latin typeface="Times New Roman"/>
                <a:cs typeface="Times New Roman"/>
              </a:rPr>
              <a:t>.</a:t>
            </a:r>
            <a:endParaRPr lang="en-US" sz="2000" i="1" dirty="0" smtClean="0">
              <a:solidFill>
                <a:srgbClr val="7030A0"/>
              </a:solidFill>
              <a:latin typeface="Times New Roman"/>
              <a:cs typeface="Times New Roman"/>
            </a:endParaRPr>
          </a:p>
          <a:p>
            <a:pPr marL="12700" marR="6350">
              <a:lnSpc>
                <a:spcPct val="100000"/>
              </a:lnSpc>
              <a:buChar char="-"/>
              <a:tabLst>
                <a:tab pos="170180" algn="l"/>
              </a:tabLst>
            </a:pPr>
            <a:r>
              <a:rPr lang="en-US" sz="2000" i="1" dirty="0">
                <a:latin typeface="Times New Roman"/>
                <a:cs typeface="Times New Roman"/>
              </a:rPr>
              <a:t> </a:t>
            </a:r>
            <a:r>
              <a:rPr lang="en-US" sz="2000" dirty="0" smtClean="0">
                <a:latin typeface="Times New Roman"/>
                <a:cs typeface="Times New Roman"/>
              </a:rPr>
              <a:t>Chi </a:t>
            </a:r>
            <a:r>
              <a:rPr lang="en-US" sz="2000" dirty="0" err="1" smtClean="0">
                <a:latin typeface="Times New Roman"/>
                <a:cs typeface="Times New Roman"/>
              </a:rPr>
              <a:t>từ</a:t>
            </a:r>
            <a:r>
              <a:rPr lang="en-US" sz="2000" dirty="0" smtClean="0">
                <a:latin typeface="Times New Roman"/>
                <a:cs typeface="Times New Roman"/>
              </a:rPr>
              <a:t> </a:t>
            </a:r>
            <a:r>
              <a:rPr lang="en-US" sz="2000" dirty="0" err="1" smtClean="0">
                <a:latin typeface="Times New Roman"/>
                <a:cs typeface="Times New Roman"/>
              </a:rPr>
              <a:t>nguồn</a:t>
            </a:r>
            <a:r>
              <a:rPr lang="en-US" sz="2000" dirty="0" smtClean="0">
                <a:latin typeface="Times New Roman"/>
                <a:cs typeface="Times New Roman"/>
              </a:rPr>
              <a:t> </a:t>
            </a:r>
            <a:r>
              <a:rPr lang="en-US" sz="2000" dirty="0" err="1" smtClean="0">
                <a:latin typeface="Times New Roman"/>
                <a:cs typeface="Times New Roman"/>
              </a:rPr>
              <a:t>thu</a:t>
            </a:r>
            <a:r>
              <a:rPr lang="en-US" sz="2000" dirty="0" smtClean="0">
                <a:latin typeface="Times New Roman"/>
                <a:cs typeface="Times New Roman"/>
              </a:rPr>
              <a:t> </a:t>
            </a:r>
            <a:r>
              <a:rPr lang="en-US" sz="2000" dirty="0" err="1" smtClean="0">
                <a:latin typeface="Times New Roman"/>
                <a:cs typeface="Times New Roman"/>
              </a:rPr>
              <a:t>sử</a:t>
            </a:r>
            <a:r>
              <a:rPr lang="en-US" sz="2000" dirty="0" smtClean="0">
                <a:latin typeface="Times New Roman"/>
                <a:cs typeface="Times New Roman"/>
              </a:rPr>
              <a:t> </a:t>
            </a:r>
            <a:r>
              <a:rPr lang="en-US" sz="2000" dirty="0" err="1" smtClean="0">
                <a:latin typeface="Times New Roman"/>
                <a:cs typeface="Times New Roman"/>
              </a:rPr>
              <a:t>dụng</a:t>
            </a:r>
            <a:r>
              <a:rPr lang="en-US" sz="2000" dirty="0" smtClean="0">
                <a:latin typeface="Times New Roman"/>
                <a:cs typeface="Times New Roman"/>
              </a:rPr>
              <a:t> </a:t>
            </a:r>
            <a:r>
              <a:rPr lang="en-US" sz="2000" dirty="0" err="1" smtClean="0">
                <a:latin typeface="Times New Roman"/>
                <a:cs typeface="Times New Roman"/>
              </a:rPr>
              <a:t>đất</a:t>
            </a:r>
            <a:r>
              <a:rPr lang="en-US" sz="2000" dirty="0" smtClean="0">
                <a:latin typeface="Times New Roman"/>
                <a:cs typeface="Times New Roman"/>
              </a:rPr>
              <a:t>: </a:t>
            </a:r>
            <a:r>
              <a:rPr lang="en-US" sz="2000" b="1" dirty="0" smtClean="0">
                <a:solidFill>
                  <a:srgbClr val="7030A0"/>
                </a:solidFill>
                <a:latin typeface="Times New Roman"/>
                <a:cs typeface="Times New Roman"/>
              </a:rPr>
              <a:t>2.300 </a:t>
            </a:r>
            <a:r>
              <a:rPr lang="en-US" sz="2000" b="1" dirty="0" err="1" smtClean="0">
                <a:solidFill>
                  <a:srgbClr val="7030A0"/>
                </a:solidFill>
                <a:latin typeface="Times New Roman"/>
                <a:cs typeface="Times New Roman"/>
              </a:rPr>
              <a:t>tỷ</a:t>
            </a:r>
            <a:r>
              <a:rPr lang="en-US" sz="2000" b="1" dirty="0" smtClean="0">
                <a:solidFill>
                  <a:srgbClr val="7030A0"/>
                </a:solidFill>
                <a:latin typeface="Times New Roman"/>
                <a:cs typeface="Times New Roman"/>
              </a:rPr>
              <a:t> </a:t>
            </a:r>
            <a:r>
              <a:rPr lang="en-US" sz="2000" b="1" dirty="0" err="1" smtClean="0">
                <a:solidFill>
                  <a:srgbClr val="7030A0"/>
                </a:solidFill>
                <a:latin typeface="Times New Roman"/>
                <a:cs typeface="Times New Roman"/>
              </a:rPr>
              <a:t>đồng</a:t>
            </a:r>
            <a:endParaRPr sz="2000" b="1" dirty="0">
              <a:solidFill>
                <a:srgbClr val="7030A0"/>
              </a:solidFill>
              <a:latin typeface="Times New Roman"/>
              <a:cs typeface="Times New Roman"/>
            </a:endParaRPr>
          </a:p>
          <a:p>
            <a:pPr marL="161925" indent="-149225">
              <a:lnSpc>
                <a:spcPct val="100000"/>
              </a:lnSpc>
              <a:buChar char="-"/>
              <a:tabLst>
                <a:tab pos="162560" algn="l"/>
              </a:tabLst>
            </a:pPr>
            <a:r>
              <a:rPr sz="2000" dirty="0">
                <a:latin typeface="Times New Roman"/>
                <a:cs typeface="Times New Roman"/>
              </a:rPr>
              <a:t>Chi </a:t>
            </a:r>
            <a:r>
              <a:rPr sz="2000" spc="-5" dirty="0">
                <a:latin typeface="Times New Roman"/>
                <a:cs typeface="Times New Roman"/>
              </a:rPr>
              <a:t>từ nguồn thu xổ </a:t>
            </a:r>
            <a:r>
              <a:rPr sz="2000" spc="-10" dirty="0">
                <a:latin typeface="Times New Roman"/>
                <a:cs typeface="Times New Roman"/>
              </a:rPr>
              <a:t>số </a:t>
            </a:r>
            <a:r>
              <a:rPr sz="2000" spc="-5" dirty="0">
                <a:latin typeface="Times New Roman"/>
                <a:cs typeface="Times New Roman"/>
              </a:rPr>
              <a:t>kiến thiết: </a:t>
            </a:r>
            <a:r>
              <a:rPr lang="en-US" sz="2000" b="1" spc="-5" dirty="0" smtClean="0">
                <a:latin typeface="Times New Roman"/>
                <a:cs typeface="Times New Roman"/>
              </a:rPr>
              <a:t>80</a:t>
            </a:r>
            <a:r>
              <a:rPr sz="2000" b="1" dirty="0" smtClean="0">
                <a:solidFill>
                  <a:srgbClr val="7030A0"/>
                </a:solidFill>
                <a:latin typeface="Times New Roman"/>
                <a:cs typeface="Times New Roman"/>
              </a:rPr>
              <a:t> </a:t>
            </a:r>
            <a:r>
              <a:rPr sz="2000" b="1" spc="-5" dirty="0" err="1">
                <a:solidFill>
                  <a:srgbClr val="7030A0"/>
                </a:solidFill>
                <a:latin typeface="Times New Roman"/>
                <a:cs typeface="Times New Roman"/>
              </a:rPr>
              <a:t>tỷ</a:t>
            </a:r>
            <a:r>
              <a:rPr sz="2000" b="1" spc="-5" dirty="0">
                <a:solidFill>
                  <a:srgbClr val="7030A0"/>
                </a:solidFill>
                <a:latin typeface="Times New Roman"/>
                <a:cs typeface="Times New Roman"/>
              </a:rPr>
              <a:t> </a:t>
            </a:r>
            <a:r>
              <a:rPr sz="2000" b="1" spc="-5" dirty="0" err="1" smtClean="0">
                <a:solidFill>
                  <a:srgbClr val="7030A0"/>
                </a:solidFill>
                <a:latin typeface="Times New Roman"/>
                <a:cs typeface="Times New Roman"/>
              </a:rPr>
              <a:t>đồng</a:t>
            </a:r>
            <a:endParaRPr lang="en-US" sz="2000" b="1" spc="-5" dirty="0" smtClean="0">
              <a:solidFill>
                <a:srgbClr val="7030A0"/>
              </a:solidFill>
              <a:latin typeface="Times New Roman"/>
              <a:cs typeface="Times New Roman"/>
            </a:endParaRPr>
          </a:p>
          <a:p>
            <a:pPr marL="161925" indent="-149225">
              <a:lnSpc>
                <a:spcPct val="100000"/>
              </a:lnSpc>
              <a:buChar char="-"/>
              <a:tabLst>
                <a:tab pos="162560" algn="l"/>
              </a:tabLst>
            </a:pPr>
            <a:r>
              <a:rPr lang="en-US" sz="2000" spc="-5" dirty="0" smtClean="0">
                <a:latin typeface="Times New Roman"/>
                <a:cs typeface="Times New Roman"/>
              </a:rPr>
              <a:t>Chi </a:t>
            </a:r>
            <a:r>
              <a:rPr lang="en-US" sz="2000" spc="-5" dirty="0" err="1" smtClean="0">
                <a:latin typeface="Times New Roman"/>
                <a:cs typeface="Times New Roman"/>
              </a:rPr>
              <a:t>từ</a:t>
            </a:r>
            <a:r>
              <a:rPr lang="en-US" sz="2000" spc="-5" dirty="0" smtClean="0">
                <a:latin typeface="Times New Roman"/>
                <a:cs typeface="Times New Roman"/>
              </a:rPr>
              <a:t> </a:t>
            </a:r>
            <a:r>
              <a:rPr lang="en-US" sz="2000" spc="-5" dirty="0" err="1" smtClean="0">
                <a:latin typeface="Times New Roman"/>
                <a:cs typeface="Times New Roman"/>
              </a:rPr>
              <a:t>nguồn</a:t>
            </a:r>
            <a:r>
              <a:rPr lang="en-US" sz="2000" spc="-5" dirty="0" smtClean="0">
                <a:latin typeface="Times New Roman"/>
                <a:cs typeface="Times New Roman"/>
              </a:rPr>
              <a:t> </a:t>
            </a:r>
            <a:r>
              <a:rPr lang="en-US" sz="2000" spc="-5" dirty="0" err="1" smtClean="0">
                <a:latin typeface="Times New Roman"/>
                <a:cs typeface="Times New Roman"/>
              </a:rPr>
              <a:t>chuyển</a:t>
            </a:r>
            <a:r>
              <a:rPr lang="en-US" sz="2000" spc="-5" dirty="0" smtClean="0">
                <a:latin typeface="Times New Roman"/>
                <a:cs typeface="Times New Roman"/>
              </a:rPr>
              <a:t> </a:t>
            </a:r>
            <a:r>
              <a:rPr lang="en-US" sz="2000" spc="-5" dirty="0" err="1" smtClean="0">
                <a:latin typeface="Times New Roman"/>
                <a:cs typeface="Times New Roman"/>
              </a:rPr>
              <a:t>nguồn</a:t>
            </a:r>
            <a:r>
              <a:rPr lang="en-US" sz="2000" spc="-5" dirty="0" smtClean="0">
                <a:latin typeface="Times New Roman"/>
                <a:cs typeface="Times New Roman"/>
              </a:rPr>
              <a:t>, </a:t>
            </a:r>
            <a:r>
              <a:rPr lang="en-US" sz="2000" spc="-5" dirty="0" err="1" smtClean="0">
                <a:latin typeface="Times New Roman"/>
                <a:cs typeface="Times New Roman"/>
              </a:rPr>
              <a:t>tiết</a:t>
            </a:r>
            <a:r>
              <a:rPr lang="en-US" sz="2000" spc="-5" dirty="0" smtClean="0">
                <a:latin typeface="Times New Roman"/>
                <a:cs typeface="Times New Roman"/>
              </a:rPr>
              <a:t> </a:t>
            </a:r>
            <a:r>
              <a:rPr lang="en-US" sz="2000" spc="-5" dirty="0" err="1" smtClean="0">
                <a:latin typeface="Times New Roman"/>
                <a:cs typeface="Times New Roman"/>
              </a:rPr>
              <a:t>kiệm</a:t>
            </a:r>
            <a:r>
              <a:rPr lang="en-US" sz="2000" spc="-5" dirty="0" smtClean="0">
                <a:latin typeface="Times New Roman"/>
                <a:cs typeface="Times New Roman"/>
              </a:rPr>
              <a:t> chi: </a:t>
            </a:r>
            <a:r>
              <a:rPr lang="en-US" sz="2000" b="1" spc="-5" dirty="0" smtClean="0">
                <a:solidFill>
                  <a:srgbClr val="7030A0"/>
                </a:solidFill>
                <a:latin typeface="Times New Roman"/>
                <a:cs typeface="Times New Roman"/>
              </a:rPr>
              <a:t>600 </a:t>
            </a:r>
            <a:r>
              <a:rPr lang="en-US" sz="2000" b="1" spc="-5" dirty="0" err="1" smtClean="0">
                <a:solidFill>
                  <a:srgbClr val="7030A0"/>
                </a:solidFill>
                <a:latin typeface="Times New Roman"/>
                <a:cs typeface="Times New Roman"/>
              </a:rPr>
              <a:t>tỷ</a:t>
            </a:r>
            <a:r>
              <a:rPr lang="en-US" sz="2000" b="1" spc="-5" dirty="0" smtClean="0">
                <a:solidFill>
                  <a:srgbClr val="7030A0"/>
                </a:solidFill>
                <a:latin typeface="Times New Roman"/>
                <a:cs typeface="Times New Roman"/>
              </a:rPr>
              <a:t> </a:t>
            </a:r>
            <a:r>
              <a:rPr lang="en-US" sz="2000" b="1" spc="-5" dirty="0" err="1" smtClean="0">
                <a:solidFill>
                  <a:srgbClr val="7030A0"/>
                </a:solidFill>
                <a:latin typeface="Times New Roman"/>
                <a:cs typeface="Times New Roman"/>
              </a:rPr>
              <a:t>đồng</a:t>
            </a:r>
            <a:endParaRPr lang="en-US" sz="2000" b="1" spc="-5" dirty="0" smtClean="0">
              <a:solidFill>
                <a:srgbClr val="7030A0"/>
              </a:solidFill>
              <a:latin typeface="Times New Roman"/>
              <a:cs typeface="Times New Roman"/>
            </a:endParaRPr>
          </a:p>
          <a:p>
            <a:pPr marL="161925" indent="-149225">
              <a:lnSpc>
                <a:spcPct val="100000"/>
              </a:lnSpc>
              <a:buChar char="-"/>
              <a:tabLst>
                <a:tab pos="162560" algn="l"/>
              </a:tabLst>
            </a:pPr>
            <a:r>
              <a:rPr sz="2000" dirty="0" smtClean="0">
                <a:latin typeface="Times New Roman"/>
                <a:cs typeface="Times New Roman"/>
              </a:rPr>
              <a:t>Chi </a:t>
            </a:r>
            <a:r>
              <a:rPr lang="en-US" sz="2000" dirty="0" err="1" smtClean="0">
                <a:latin typeface="Times New Roman"/>
                <a:cs typeface="Times New Roman"/>
              </a:rPr>
              <a:t>từ</a:t>
            </a:r>
            <a:r>
              <a:rPr lang="en-US" sz="2000" dirty="0" smtClean="0">
                <a:latin typeface="Times New Roman"/>
                <a:cs typeface="Times New Roman"/>
              </a:rPr>
              <a:t> </a:t>
            </a:r>
            <a:r>
              <a:rPr lang="en-US" sz="2000" dirty="0" err="1" smtClean="0">
                <a:latin typeface="Times New Roman"/>
                <a:cs typeface="Times New Roman"/>
              </a:rPr>
              <a:t>nguồn</a:t>
            </a:r>
            <a:r>
              <a:rPr lang="en-US" sz="2000" dirty="0" smtClean="0">
                <a:latin typeface="Times New Roman"/>
                <a:cs typeface="Times New Roman"/>
              </a:rPr>
              <a:t> </a:t>
            </a:r>
            <a:r>
              <a:rPr lang="en-US" sz="2000" dirty="0" err="1" smtClean="0">
                <a:latin typeface="Times New Roman"/>
                <a:cs typeface="Times New Roman"/>
              </a:rPr>
              <a:t>bội</a:t>
            </a:r>
            <a:r>
              <a:rPr lang="en-US" sz="2000" dirty="0" smtClean="0">
                <a:latin typeface="Times New Roman"/>
                <a:cs typeface="Times New Roman"/>
              </a:rPr>
              <a:t> chi </a:t>
            </a:r>
            <a:r>
              <a:rPr lang="en-US" sz="2000" b="1" dirty="0" smtClean="0">
                <a:solidFill>
                  <a:srgbClr val="7030A0"/>
                </a:solidFill>
                <a:latin typeface="Times New Roman"/>
                <a:cs typeface="Times New Roman"/>
              </a:rPr>
              <a:t>490 </a:t>
            </a:r>
            <a:r>
              <a:rPr sz="2000" b="1" dirty="0" err="1" smtClean="0">
                <a:solidFill>
                  <a:srgbClr val="7030A0"/>
                </a:solidFill>
                <a:latin typeface="Times New Roman"/>
                <a:cs typeface="Times New Roman"/>
              </a:rPr>
              <a:t>tỷ</a:t>
            </a:r>
            <a:r>
              <a:rPr sz="2000" b="1" spc="-235" dirty="0" smtClean="0">
                <a:solidFill>
                  <a:srgbClr val="7030A0"/>
                </a:solidFill>
                <a:latin typeface="Times New Roman"/>
                <a:cs typeface="Times New Roman"/>
              </a:rPr>
              <a:t> </a:t>
            </a:r>
            <a:r>
              <a:rPr sz="2000" b="1" spc="-5" dirty="0">
                <a:solidFill>
                  <a:srgbClr val="7030A0"/>
                </a:solidFill>
                <a:latin typeface="Times New Roman"/>
                <a:cs typeface="Times New Roman"/>
              </a:rPr>
              <a:t>đồng</a:t>
            </a:r>
            <a:endParaRPr sz="2000" dirty="0">
              <a:solidFill>
                <a:srgbClr val="7030A0"/>
              </a:solidFill>
              <a:latin typeface="Times New Roman"/>
              <a:cs typeface="Times New Roman"/>
            </a:endParaRPr>
          </a:p>
          <a:p>
            <a:pPr marL="12700">
              <a:lnSpc>
                <a:spcPct val="100000"/>
              </a:lnSpc>
              <a:buChar char="*"/>
              <a:tabLst>
                <a:tab pos="205104" algn="l"/>
              </a:tabLst>
            </a:pPr>
            <a:r>
              <a:rPr lang="en-US" sz="2000" spc="-5" dirty="0" smtClean="0">
                <a:latin typeface="Times New Roman"/>
                <a:cs typeface="Times New Roman"/>
              </a:rPr>
              <a:t> Chi </a:t>
            </a:r>
            <a:r>
              <a:rPr lang="en-US" sz="2000" spc="-5" dirty="0" err="1" smtClean="0">
                <a:latin typeface="Times New Roman"/>
                <a:cs typeface="Times New Roman"/>
              </a:rPr>
              <a:t>cấp</a:t>
            </a:r>
            <a:r>
              <a:rPr lang="en-US" sz="2000" spc="-5" dirty="0" smtClean="0">
                <a:latin typeface="Times New Roman"/>
                <a:cs typeface="Times New Roman"/>
              </a:rPr>
              <a:t> </a:t>
            </a:r>
            <a:r>
              <a:rPr lang="en-US" sz="2000" spc="-5" dirty="0" err="1" smtClean="0">
                <a:latin typeface="Times New Roman"/>
                <a:cs typeface="Times New Roman"/>
              </a:rPr>
              <a:t>vốn</a:t>
            </a:r>
            <a:r>
              <a:rPr lang="en-US" sz="2000" spc="-5" dirty="0" smtClean="0">
                <a:latin typeface="Times New Roman"/>
                <a:cs typeface="Times New Roman"/>
              </a:rPr>
              <a:t> </a:t>
            </a:r>
            <a:r>
              <a:rPr lang="en-US" sz="2000" spc="-5" dirty="0" err="1" smtClean="0">
                <a:latin typeface="Times New Roman"/>
                <a:cs typeface="Times New Roman"/>
              </a:rPr>
              <a:t>điều</a:t>
            </a:r>
            <a:r>
              <a:rPr lang="en-US" sz="2000" spc="-5" dirty="0" smtClean="0">
                <a:latin typeface="Times New Roman"/>
                <a:cs typeface="Times New Roman"/>
              </a:rPr>
              <a:t> </a:t>
            </a:r>
            <a:r>
              <a:rPr lang="en-US" sz="2000" spc="-5" dirty="0" err="1" smtClean="0">
                <a:latin typeface="Times New Roman"/>
                <a:cs typeface="Times New Roman"/>
              </a:rPr>
              <a:t>lệ</a:t>
            </a:r>
            <a:r>
              <a:rPr lang="en-US" sz="2000" spc="-5" dirty="0" smtClean="0">
                <a:latin typeface="Times New Roman"/>
                <a:cs typeface="Times New Roman"/>
              </a:rPr>
              <a:t> </a:t>
            </a:r>
            <a:r>
              <a:rPr lang="en-US" sz="2000" spc="-5" dirty="0" err="1" smtClean="0">
                <a:latin typeface="Times New Roman"/>
                <a:cs typeface="Times New Roman"/>
              </a:rPr>
              <a:t>cho</a:t>
            </a:r>
            <a:r>
              <a:rPr lang="en-US" sz="2000" spc="-5" dirty="0" smtClean="0">
                <a:latin typeface="Times New Roman"/>
                <a:cs typeface="Times New Roman"/>
              </a:rPr>
              <a:t> </a:t>
            </a:r>
            <a:r>
              <a:rPr lang="en-US" sz="2000" spc="-5" dirty="0" err="1" smtClean="0">
                <a:latin typeface="Times New Roman"/>
                <a:cs typeface="Times New Roman"/>
              </a:rPr>
              <a:t>các</a:t>
            </a:r>
            <a:r>
              <a:rPr lang="en-US" sz="2000" spc="-5" dirty="0" smtClean="0">
                <a:latin typeface="Times New Roman"/>
                <a:cs typeface="Times New Roman"/>
              </a:rPr>
              <a:t> </a:t>
            </a:r>
            <a:r>
              <a:rPr lang="en-US" sz="2000" spc="-5" dirty="0" err="1" smtClean="0">
                <a:latin typeface="Times New Roman"/>
                <a:cs typeface="Times New Roman"/>
              </a:rPr>
              <a:t>Qũy</a:t>
            </a:r>
            <a:r>
              <a:rPr lang="en-US" sz="2000" spc="-5" dirty="0" smtClean="0">
                <a:latin typeface="Times New Roman"/>
                <a:cs typeface="Times New Roman"/>
              </a:rPr>
              <a:t>: </a:t>
            </a:r>
            <a:r>
              <a:rPr lang="en-US" sz="2000" b="1" spc="-5" dirty="0" smtClean="0">
                <a:solidFill>
                  <a:srgbClr val="7030A0"/>
                </a:solidFill>
                <a:latin typeface="Times New Roman"/>
                <a:cs typeface="Times New Roman"/>
              </a:rPr>
              <a:t>201 </a:t>
            </a:r>
            <a:r>
              <a:rPr lang="en-US" sz="2000" b="1" spc="-5" dirty="0" err="1" smtClean="0">
                <a:solidFill>
                  <a:srgbClr val="7030A0"/>
                </a:solidFill>
                <a:latin typeface="Times New Roman"/>
                <a:cs typeface="Times New Roman"/>
              </a:rPr>
              <a:t>tỷ</a:t>
            </a:r>
            <a:r>
              <a:rPr lang="en-US" sz="2000" b="1" spc="-5" dirty="0" smtClean="0">
                <a:solidFill>
                  <a:srgbClr val="7030A0"/>
                </a:solidFill>
                <a:latin typeface="Times New Roman"/>
                <a:cs typeface="Times New Roman"/>
              </a:rPr>
              <a:t> </a:t>
            </a:r>
            <a:r>
              <a:rPr lang="en-US" sz="2000" b="1" spc="-5" dirty="0" err="1" smtClean="0">
                <a:solidFill>
                  <a:srgbClr val="7030A0"/>
                </a:solidFill>
                <a:latin typeface="Times New Roman"/>
                <a:cs typeface="Times New Roman"/>
              </a:rPr>
              <a:t>đồng</a:t>
            </a:r>
            <a:endParaRPr sz="2000" b="1" dirty="0">
              <a:solidFill>
                <a:srgbClr val="7030A0"/>
              </a:solidFill>
              <a:latin typeface="Times New Roman"/>
              <a:cs typeface="Times New Roman"/>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1371601" y="161036"/>
            <a:ext cx="6210934" cy="330834"/>
          </a:xfrm>
          <a:prstGeom prst="rect">
            <a:avLst/>
          </a:prstGeom>
        </p:spPr>
        <p:txBody>
          <a:bodyPr vert="horz" wrap="square" lIns="0" tIns="12700" rIns="0" bIns="0" rtlCol="0">
            <a:spAutoFit/>
          </a:bodyPr>
          <a:lstStyle/>
          <a:p>
            <a:pPr marL="14604">
              <a:lnSpc>
                <a:spcPct val="100000"/>
              </a:lnSpc>
              <a:spcBef>
                <a:spcPts val="100"/>
              </a:spcBef>
            </a:pPr>
            <a:r>
              <a:rPr spc="-160" dirty="0">
                <a:latin typeface="Times New Roman" panose="02020603050405020304" pitchFamily="18" charset="0"/>
                <a:cs typeface="Times New Roman" panose="02020603050405020304" pitchFamily="18" charset="0"/>
              </a:rPr>
              <a:t>DỰ </a:t>
            </a:r>
            <a:r>
              <a:rPr lang="en-US" spc="-160"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TOÁN </a:t>
            </a:r>
            <a:r>
              <a:rPr lang="en-US" spc="-215" dirty="0" smtClean="0">
                <a:latin typeface="Times New Roman" panose="02020603050405020304" pitchFamily="18" charset="0"/>
                <a:cs typeface="Times New Roman" panose="02020603050405020304" pitchFamily="18" charset="0"/>
              </a:rPr>
              <a:t> </a:t>
            </a:r>
            <a:r>
              <a:rPr spc="-200" dirty="0" smtClean="0">
                <a:latin typeface="Times New Roman" panose="02020603050405020304" pitchFamily="18" charset="0"/>
                <a:cs typeface="Times New Roman" panose="02020603050405020304" pitchFamily="18" charset="0"/>
              </a:rPr>
              <a:t>CHI</a:t>
            </a:r>
            <a:r>
              <a:rPr lang="en-US" spc="-200" dirty="0" smtClean="0">
                <a:latin typeface="Times New Roman" panose="02020603050405020304" pitchFamily="18" charset="0"/>
                <a:cs typeface="Times New Roman" panose="02020603050405020304" pitchFamily="18" charset="0"/>
              </a:rPr>
              <a:t> </a:t>
            </a:r>
            <a:r>
              <a:rPr spc="-200" dirty="0" smtClean="0">
                <a:latin typeface="Times New Roman" panose="02020603050405020304" pitchFamily="18" charset="0"/>
                <a:cs typeface="Times New Roman" panose="02020603050405020304" pitchFamily="18" charset="0"/>
              </a:rPr>
              <a:t> </a:t>
            </a:r>
            <a:r>
              <a:rPr spc="-240" dirty="0">
                <a:latin typeface="Times New Roman" panose="02020603050405020304" pitchFamily="18" charset="0"/>
                <a:cs typeface="Times New Roman" panose="02020603050405020304" pitchFamily="18" charset="0"/>
              </a:rPr>
              <a:t>NSĐP </a:t>
            </a:r>
            <a:r>
              <a:rPr lang="en-US" spc="-240" dirty="0" smtClean="0">
                <a:latin typeface="Times New Roman" panose="02020603050405020304" pitchFamily="18" charset="0"/>
                <a:cs typeface="Times New Roman" panose="02020603050405020304" pitchFamily="18" charset="0"/>
              </a:rPr>
              <a:t> </a:t>
            </a:r>
            <a:r>
              <a:rPr spc="-245" dirty="0" smtClean="0">
                <a:latin typeface="Times New Roman" panose="02020603050405020304" pitchFamily="18" charset="0"/>
                <a:cs typeface="Times New Roman" panose="02020603050405020304" pitchFamily="18" charset="0"/>
              </a:rPr>
              <a:t>VÀ </a:t>
            </a:r>
            <a:r>
              <a:rPr lang="en-US" spc="-245"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PHƯƠNG </a:t>
            </a:r>
            <a:r>
              <a:rPr lang="en-US" spc="-204" dirty="0" smtClean="0">
                <a:latin typeface="Times New Roman" panose="02020603050405020304" pitchFamily="18" charset="0"/>
                <a:cs typeface="Times New Roman" panose="02020603050405020304" pitchFamily="18" charset="0"/>
              </a:rPr>
              <a:t> </a:t>
            </a:r>
            <a:r>
              <a:rPr spc="-180" dirty="0" smtClean="0">
                <a:latin typeface="Times New Roman" panose="02020603050405020304" pitchFamily="18" charset="0"/>
                <a:cs typeface="Times New Roman" panose="02020603050405020304" pitchFamily="18" charset="0"/>
              </a:rPr>
              <a:t>ÁN </a:t>
            </a:r>
            <a:r>
              <a:rPr lang="en-US" spc="-180"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PHÂN </a:t>
            </a:r>
            <a:r>
              <a:rPr lang="en-US" spc="-204" dirty="0" smtClean="0">
                <a:latin typeface="Times New Roman" panose="02020603050405020304" pitchFamily="18" charset="0"/>
                <a:cs typeface="Times New Roman" panose="02020603050405020304" pitchFamily="18" charset="0"/>
              </a:rPr>
              <a:t> </a:t>
            </a:r>
            <a:r>
              <a:rPr spc="-265" dirty="0" smtClean="0">
                <a:latin typeface="Times New Roman" panose="02020603050405020304" pitchFamily="18" charset="0"/>
                <a:cs typeface="Times New Roman" panose="02020603050405020304" pitchFamily="18" charset="0"/>
              </a:rPr>
              <a:t>BỔ </a:t>
            </a:r>
            <a:r>
              <a:rPr lang="en-US" spc="-265" dirty="0" smtClean="0">
                <a:latin typeface="Times New Roman" panose="02020603050405020304" pitchFamily="18" charset="0"/>
                <a:cs typeface="Times New Roman" panose="02020603050405020304" pitchFamily="18" charset="0"/>
              </a:rPr>
              <a:t> </a:t>
            </a:r>
            <a:r>
              <a:rPr spc="-165" dirty="0" smtClean="0">
                <a:latin typeface="Times New Roman" panose="02020603050405020304" pitchFamily="18" charset="0"/>
                <a:cs typeface="Times New Roman" panose="02020603050405020304" pitchFamily="18" charset="0"/>
              </a:rPr>
              <a:t>DỰ</a:t>
            </a:r>
            <a:r>
              <a:rPr spc="-204" dirty="0" smtClean="0">
                <a:latin typeface="Times New Roman" panose="02020603050405020304" pitchFamily="18" charset="0"/>
                <a:cs typeface="Times New Roman" panose="02020603050405020304" pitchFamily="18" charset="0"/>
              </a:rPr>
              <a:t> </a:t>
            </a:r>
            <a:r>
              <a:rPr lang="en-US" spc="-204"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TOÁN</a:t>
            </a:r>
            <a:endParaRPr spc="-215" dirty="0">
              <a:latin typeface="Times New Roman" panose="02020603050405020304" pitchFamily="18" charset="0"/>
              <a:cs typeface="Times New Roman" panose="02020603050405020304" pitchFamily="18" charset="0"/>
            </a:endParaRPr>
          </a:p>
        </p:txBody>
      </p:sp>
      <p:sp>
        <p:nvSpPr>
          <p:cNvPr id="4" name="object 4"/>
          <p:cNvSpPr/>
          <p:nvPr/>
        </p:nvSpPr>
        <p:spPr>
          <a:xfrm>
            <a:off x="794004" y="1274063"/>
            <a:ext cx="1165097" cy="4539234"/>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853236" y="3608070"/>
            <a:ext cx="875030" cy="330835"/>
          </a:xfrm>
          <a:prstGeom prst="rect">
            <a:avLst/>
          </a:prstGeom>
        </p:spPr>
        <p:txBody>
          <a:bodyPr vert="horz" wrap="square" lIns="0" tIns="12700" rIns="0" bIns="0" rtlCol="0">
            <a:spAutoFit/>
          </a:bodyPr>
          <a:lstStyle/>
          <a:p>
            <a:pPr marL="12700" algn="ctr">
              <a:lnSpc>
                <a:spcPct val="100000"/>
              </a:lnSpc>
              <a:spcBef>
                <a:spcPts val="100"/>
              </a:spcBef>
            </a:pPr>
            <a:r>
              <a:rPr lang="en-US" sz="2000" b="1" dirty="0" smtClean="0">
                <a:solidFill>
                  <a:srgbClr val="FFFFFF"/>
                </a:solidFill>
                <a:latin typeface="Times New Roman" panose="02020603050405020304" pitchFamily="18" charset="0"/>
                <a:cs typeface="Times New Roman" panose="02020603050405020304" pitchFamily="18" charset="0"/>
              </a:rPr>
              <a:t>4.958</a:t>
            </a:r>
            <a:endParaRPr sz="2000" dirty="0">
              <a:latin typeface="Times New Roman" panose="02020603050405020304" pitchFamily="18" charset="0"/>
              <a:cs typeface="Times New Roman" panose="02020603050405020304" pitchFamily="18" charset="0"/>
            </a:endParaRPr>
          </a:p>
        </p:txBody>
      </p:sp>
      <p:sp>
        <p:nvSpPr>
          <p:cNvPr id="6" name="object 6"/>
          <p:cNvSpPr txBox="1"/>
          <p:nvPr/>
        </p:nvSpPr>
        <p:spPr>
          <a:xfrm>
            <a:off x="844092" y="5862624"/>
            <a:ext cx="938530" cy="269240"/>
          </a:xfrm>
          <a:prstGeom prst="rect">
            <a:avLst/>
          </a:prstGeom>
        </p:spPr>
        <p:txBody>
          <a:bodyPr vert="horz" wrap="square" lIns="0" tIns="12065" rIns="0" bIns="0" rtlCol="0">
            <a:spAutoFit/>
          </a:bodyPr>
          <a:lstStyle/>
          <a:p>
            <a:pPr marL="12700">
              <a:lnSpc>
                <a:spcPct val="100000"/>
              </a:lnSpc>
              <a:spcBef>
                <a:spcPts val="95"/>
              </a:spcBef>
            </a:pPr>
            <a:r>
              <a:rPr sz="1600" b="1" spc="-10" dirty="0">
                <a:solidFill>
                  <a:srgbClr val="001F5F"/>
                </a:solidFill>
                <a:latin typeface="Arial"/>
                <a:cs typeface="Arial"/>
              </a:rPr>
              <a:t>Chi</a:t>
            </a:r>
            <a:r>
              <a:rPr sz="1600" b="1" spc="-55" dirty="0">
                <a:solidFill>
                  <a:srgbClr val="001F5F"/>
                </a:solidFill>
                <a:latin typeface="Arial"/>
                <a:cs typeface="Arial"/>
              </a:rPr>
              <a:t> </a:t>
            </a:r>
            <a:r>
              <a:rPr sz="1600" b="1" spc="-10" dirty="0">
                <a:solidFill>
                  <a:srgbClr val="001F5F"/>
                </a:solidFill>
                <a:latin typeface="Arial"/>
                <a:cs typeface="Arial"/>
              </a:rPr>
              <a:t>ĐTPT</a:t>
            </a:r>
            <a:endParaRPr sz="1600">
              <a:latin typeface="Arial"/>
              <a:cs typeface="Arial"/>
            </a:endParaRPr>
          </a:p>
        </p:txBody>
      </p:sp>
      <p:sp>
        <p:nvSpPr>
          <p:cNvPr id="7" name="object 7"/>
          <p:cNvSpPr/>
          <p:nvPr/>
        </p:nvSpPr>
        <p:spPr>
          <a:xfrm>
            <a:off x="2465832" y="2436876"/>
            <a:ext cx="1171194" cy="3419094"/>
          </a:xfrm>
          <a:prstGeom prst="rect">
            <a:avLst/>
          </a:prstGeom>
          <a:blipFill>
            <a:blip r:embed="rId4" cstate="print"/>
            <a:stretch>
              <a:fillRect/>
            </a:stretch>
          </a:blipFill>
        </p:spPr>
        <p:txBody>
          <a:bodyPr wrap="square" lIns="0" tIns="0" rIns="0" bIns="0" rtlCol="0"/>
          <a:lstStyle/>
          <a:p>
            <a:endParaRPr/>
          </a:p>
        </p:txBody>
      </p:sp>
      <p:sp>
        <p:nvSpPr>
          <p:cNvPr id="8" name="object 8"/>
          <p:cNvSpPr txBox="1"/>
          <p:nvPr/>
        </p:nvSpPr>
        <p:spPr>
          <a:xfrm>
            <a:off x="2650363" y="3791458"/>
            <a:ext cx="805815" cy="628377"/>
          </a:xfrm>
          <a:prstGeom prst="rect">
            <a:avLst/>
          </a:prstGeom>
        </p:spPr>
        <p:txBody>
          <a:bodyPr vert="horz" wrap="square" lIns="0" tIns="12700" rIns="0" bIns="0" rtlCol="0">
            <a:spAutoFit/>
          </a:bodyPr>
          <a:lstStyle/>
          <a:p>
            <a:pPr marL="12700" marR="5080" indent="115570" algn="ctr">
              <a:lnSpc>
                <a:spcPct val="100000"/>
              </a:lnSpc>
              <a:spcBef>
                <a:spcPts val="100"/>
              </a:spcBef>
            </a:pPr>
            <a:r>
              <a:rPr sz="2000" b="1" spc="-260" dirty="0" smtClean="0">
                <a:solidFill>
                  <a:srgbClr val="FFFFFF"/>
                </a:solidFill>
                <a:latin typeface="Times New Roman" panose="02020603050405020304" pitchFamily="18" charset="0"/>
                <a:cs typeface="Times New Roman" panose="02020603050405020304" pitchFamily="18" charset="0"/>
              </a:rPr>
              <a:t>NS</a:t>
            </a:r>
            <a:r>
              <a:rPr lang="en-US" sz="2000" b="1" spc="-260" dirty="0" smtClean="0">
                <a:solidFill>
                  <a:srgbClr val="FFFFFF"/>
                </a:solidFill>
                <a:latin typeface="Times New Roman" panose="02020603050405020304" pitchFamily="18" charset="0"/>
                <a:cs typeface="Times New Roman" panose="02020603050405020304" pitchFamily="18" charset="0"/>
              </a:rPr>
              <a:t>H</a:t>
            </a:r>
            <a:r>
              <a:rPr sz="2000" b="1" spc="-260" dirty="0" smtClean="0">
                <a:solidFill>
                  <a:srgbClr val="FFFFFF"/>
                </a:solidFill>
                <a:latin typeface="Times New Roman" panose="02020603050405020304" pitchFamily="18" charset="0"/>
                <a:cs typeface="Times New Roman" panose="02020603050405020304" pitchFamily="18" charset="0"/>
              </a:rPr>
              <a:t> </a:t>
            </a:r>
            <a:r>
              <a:rPr lang="en-US" sz="2000" b="1" spc="-260" dirty="0" smtClean="0">
                <a:solidFill>
                  <a:srgbClr val="FFFFFF"/>
                </a:solidFill>
                <a:latin typeface="Times New Roman" panose="02020603050405020304" pitchFamily="18" charset="0"/>
                <a:cs typeface="Times New Roman" panose="02020603050405020304" pitchFamily="18" charset="0"/>
              </a:rPr>
              <a:t>: 3.003</a:t>
            </a:r>
            <a:endParaRPr sz="2000" dirty="0">
              <a:latin typeface="Times New Roman" panose="02020603050405020304" pitchFamily="18" charset="0"/>
              <a:cs typeface="Times New Roman" panose="02020603050405020304" pitchFamily="18" charset="0"/>
            </a:endParaRPr>
          </a:p>
        </p:txBody>
      </p:sp>
      <p:sp>
        <p:nvSpPr>
          <p:cNvPr id="9" name="object 9"/>
          <p:cNvSpPr/>
          <p:nvPr/>
        </p:nvSpPr>
        <p:spPr>
          <a:xfrm>
            <a:off x="2470404" y="1316736"/>
            <a:ext cx="1163586" cy="1206246"/>
          </a:xfrm>
          <a:prstGeom prst="rect">
            <a:avLst/>
          </a:prstGeom>
          <a:blipFill>
            <a:blip r:embed="rId5" cstate="print"/>
            <a:stretch>
              <a:fillRect/>
            </a:stretch>
          </a:blipFill>
        </p:spPr>
        <p:txBody>
          <a:bodyPr wrap="square" lIns="0" tIns="0" rIns="0" bIns="0" rtlCol="0"/>
          <a:lstStyle/>
          <a:p>
            <a:endParaRPr/>
          </a:p>
        </p:txBody>
      </p:sp>
      <p:sp>
        <p:nvSpPr>
          <p:cNvPr id="10" name="object 10"/>
          <p:cNvSpPr txBox="1"/>
          <p:nvPr/>
        </p:nvSpPr>
        <p:spPr>
          <a:xfrm>
            <a:off x="2728341" y="1564081"/>
            <a:ext cx="649605" cy="629018"/>
          </a:xfrm>
          <a:prstGeom prst="rect">
            <a:avLst/>
          </a:prstGeom>
        </p:spPr>
        <p:txBody>
          <a:bodyPr vert="horz" wrap="square" lIns="0" tIns="13335" rIns="0" bIns="0" rtlCol="0">
            <a:spAutoFit/>
          </a:bodyPr>
          <a:lstStyle/>
          <a:p>
            <a:pPr marL="12700" algn="ctr">
              <a:lnSpc>
                <a:spcPct val="100000"/>
              </a:lnSpc>
              <a:spcBef>
                <a:spcPts val="105"/>
              </a:spcBef>
            </a:pPr>
            <a:r>
              <a:rPr sz="2000" b="1" spc="-220" dirty="0" smtClean="0">
                <a:solidFill>
                  <a:srgbClr val="FFFFFF"/>
                </a:solidFill>
                <a:latin typeface="Times New Roman" panose="02020603050405020304" pitchFamily="18" charset="0"/>
                <a:cs typeface="Times New Roman" panose="02020603050405020304" pitchFamily="18" charset="0"/>
              </a:rPr>
              <a:t>NS</a:t>
            </a:r>
            <a:r>
              <a:rPr lang="en-US" sz="2000" b="1" spc="-220" dirty="0" smtClean="0">
                <a:solidFill>
                  <a:srgbClr val="FFFFFF"/>
                </a:solidFill>
                <a:latin typeface="Times New Roman" panose="02020603050405020304" pitchFamily="18" charset="0"/>
                <a:cs typeface="Times New Roman" panose="02020603050405020304" pitchFamily="18" charset="0"/>
              </a:rPr>
              <a:t>T: 1.955</a:t>
            </a:r>
            <a:endParaRPr sz="2000" dirty="0">
              <a:latin typeface="Times New Roman" panose="02020603050405020304" pitchFamily="18" charset="0"/>
              <a:cs typeface="Times New Roman" panose="02020603050405020304" pitchFamily="18" charset="0"/>
            </a:endParaRPr>
          </a:p>
        </p:txBody>
      </p:sp>
      <p:sp>
        <p:nvSpPr>
          <p:cNvPr id="11" name="object 11"/>
          <p:cNvSpPr/>
          <p:nvPr/>
        </p:nvSpPr>
        <p:spPr>
          <a:xfrm>
            <a:off x="1898904" y="3020555"/>
            <a:ext cx="581406" cy="625614"/>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3715511" y="1581899"/>
            <a:ext cx="502170" cy="625614"/>
          </a:xfrm>
          <a:prstGeom prst="rect">
            <a:avLst/>
          </a:prstGeom>
          <a:blipFill>
            <a:blip r:embed="rId7" cstate="print"/>
            <a:stretch>
              <a:fillRect/>
            </a:stretch>
          </a:blipFill>
        </p:spPr>
        <p:txBody>
          <a:bodyPr wrap="square" lIns="0" tIns="0" rIns="0" bIns="0" rtlCol="0"/>
          <a:lstStyle/>
          <a:p>
            <a:endParaRPr/>
          </a:p>
        </p:txBody>
      </p:sp>
      <p:sp>
        <p:nvSpPr>
          <p:cNvPr id="13" name="object 13"/>
          <p:cNvSpPr txBox="1"/>
          <p:nvPr/>
        </p:nvSpPr>
        <p:spPr>
          <a:xfrm>
            <a:off x="4216146" y="1354074"/>
            <a:ext cx="4424680" cy="2008883"/>
          </a:xfrm>
          <a:prstGeom prst="rect">
            <a:avLst/>
          </a:prstGeom>
          <a:ln w="25907">
            <a:solidFill>
              <a:srgbClr val="9BBA58"/>
            </a:solidFill>
          </a:ln>
        </p:spPr>
        <p:txBody>
          <a:bodyPr vert="horz" wrap="square" lIns="0" tIns="38735" rIns="0" bIns="0" rtlCol="0">
            <a:spAutoFit/>
          </a:bodyPr>
          <a:lstStyle/>
          <a:p>
            <a:pPr marL="90805">
              <a:lnSpc>
                <a:spcPct val="100000"/>
              </a:lnSpc>
              <a:spcBef>
                <a:spcPts val="305"/>
              </a:spcBef>
            </a:pPr>
            <a:r>
              <a:rPr lang="en-US" sz="1600" spc="-5" dirty="0" smtClean="0">
                <a:solidFill>
                  <a:srgbClr val="FF0000"/>
                </a:solidFill>
                <a:latin typeface="Times New Roman"/>
                <a:cs typeface="Times New Roman"/>
              </a:rPr>
              <a:t>*</a:t>
            </a:r>
            <a:r>
              <a:rPr sz="1600" spc="-5" dirty="0" smtClean="0">
                <a:solidFill>
                  <a:srgbClr val="FF0000"/>
                </a:solidFill>
                <a:latin typeface="Times New Roman"/>
                <a:cs typeface="Times New Roman"/>
              </a:rPr>
              <a:t>Chi </a:t>
            </a:r>
            <a:r>
              <a:rPr sz="1600" spc="-5" dirty="0">
                <a:solidFill>
                  <a:srgbClr val="FF0000"/>
                </a:solidFill>
                <a:latin typeface="Times New Roman"/>
                <a:cs typeface="Times New Roman"/>
              </a:rPr>
              <a:t>đầu tư cho </a:t>
            </a:r>
            <a:r>
              <a:rPr sz="1600" spc="-10" dirty="0">
                <a:solidFill>
                  <a:srgbClr val="FF0000"/>
                </a:solidFill>
                <a:latin typeface="Times New Roman"/>
                <a:cs typeface="Times New Roman"/>
              </a:rPr>
              <a:t>các </a:t>
            </a:r>
            <a:r>
              <a:rPr sz="1600" dirty="0">
                <a:solidFill>
                  <a:srgbClr val="FF0000"/>
                </a:solidFill>
                <a:latin typeface="Times New Roman"/>
                <a:cs typeface="Times New Roman"/>
              </a:rPr>
              <a:t>dự</a:t>
            </a:r>
            <a:r>
              <a:rPr sz="1600" spc="25" dirty="0">
                <a:solidFill>
                  <a:srgbClr val="FF0000"/>
                </a:solidFill>
                <a:latin typeface="Times New Roman"/>
                <a:cs typeface="Times New Roman"/>
              </a:rPr>
              <a:t> </a:t>
            </a:r>
            <a:r>
              <a:rPr sz="1600" spc="-5" dirty="0" err="1">
                <a:solidFill>
                  <a:srgbClr val="FF0000"/>
                </a:solidFill>
                <a:latin typeface="Times New Roman"/>
                <a:cs typeface="Times New Roman"/>
              </a:rPr>
              <a:t>án</a:t>
            </a:r>
            <a:r>
              <a:rPr sz="1600" spc="-5" dirty="0" smtClean="0">
                <a:solidFill>
                  <a:srgbClr val="FF0000"/>
                </a:solidFill>
                <a:latin typeface="Times New Roman"/>
                <a:cs typeface="Times New Roman"/>
              </a:rPr>
              <a:t>:</a:t>
            </a:r>
            <a:r>
              <a:rPr lang="en-US" sz="1600" spc="-5" dirty="0" smtClean="0">
                <a:solidFill>
                  <a:srgbClr val="FF0000"/>
                </a:solidFill>
                <a:latin typeface="Times New Roman"/>
                <a:cs typeface="Times New Roman"/>
              </a:rPr>
              <a:t> </a:t>
            </a:r>
            <a:r>
              <a:rPr lang="en-US" sz="1600" b="1" spc="-5" dirty="0" smtClean="0">
                <a:solidFill>
                  <a:srgbClr val="FF0000"/>
                </a:solidFill>
                <a:latin typeface="Times New Roman"/>
                <a:cs typeface="Times New Roman"/>
              </a:rPr>
              <a:t>1.754,4 </a:t>
            </a:r>
            <a:r>
              <a:rPr lang="en-US" sz="1600" b="1" spc="-5" dirty="0" err="1" smtClean="0">
                <a:solidFill>
                  <a:srgbClr val="FF0000"/>
                </a:solidFill>
                <a:latin typeface="Times New Roman"/>
                <a:cs typeface="Times New Roman"/>
              </a:rPr>
              <a:t>tỷ</a:t>
            </a:r>
            <a:r>
              <a:rPr lang="en-US" sz="1600" b="1" spc="-5" dirty="0" smtClean="0">
                <a:solidFill>
                  <a:srgbClr val="FF0000"/>
                </a:solidFill>
                <a:latin typeface="Times New Roman"/>
                <a:cs typeface="Times New Roman"/>
              </a:rPr>
              <a:t> </a:t>
            </a:r>
            <a:r>
              <a:rPr lang="en-US" sz="1600" b="1" spc="-5" dirty="0" err="1" smtClean="0">
                <a:solidFill>
                  <a:srgbClr val="FF0000"/>
                </a:solidFill>
                <a:latin typeface="Times New Roman"/>
                <a:cs typeface="Times New Roman"/>
              </a:rPr>
              <a:t>đồng</a:t>
            </a:r>
            <a:r>
              <a:rPr lang="en-US" sz="1600" b="1" spc="-5" dirty="0" smtClean="0">
                <a:solidFill>
                  <a:srgbClr val="FF0000"/>
                </a:solidFill>
                <a:latin typeface="Times New Roman"/>
                <a:cs typeface="Times New Roman"/>
              </a:rPr>
              <a:t>.</a:t>
            </a:r>
            <a:endParaRPr sz="1600" b="1" dirty="0">
              <a:solidFill>
                <a:srgbClr val="FF0000"/>
              </a:solidFill>
              <a:latin typeface="Times New Roman"/>
              <a:cs typeface="Times New Roman"/>
            </a:endParaRPr>
          </a:p>
          <a:p>
            <a:pPr marL="210185" indent="-119380">
              <a:lnSpc>
                <a:spcPct val="100000"/>
              </a:lnSpc>
              <a:spcBef>
                <a:spcPts val="5"/>
              </a:spcBef>
              <a:buChar char="-"/>
              <a:tabLst>
                <a:tab pos="210185" algn="l"/>
              </a:tabLst>
            </a:pPr>
            <a:r>
              <a:rPr sz="1600" spc="-5" dirty="0">
                <a:solidFill>
                  <a:srgbClr val="FF0000"/>
                </a:solidFill>
                <a:latin typeface="Times New Roman"/>
                <a:cs typeface="Times New Roman"/>
              </a:rPr>
              <a:t>Chi XDCB </a:t>
            </a:r>
            <a:r>
              <a:rPr sz="1600" dirty="0">
                <a:solidFill>
                  <a:srgbClr val="FF0000"/>
                </a:solidFill>
                <a:latin typeface="Times New Roman"/>
                <a:cs typeface="Times New Roman"/>
              </a:rPr>
              <a:t>vốn </a:t>
            </a:r>
            <a:r>
              <a:rPr sz="1600" spc="-5" dirty="0">
                <a:solidFill>
                  <a:srgbClr val="FF0000"/>
                </a:solidFill>
                <a:latin typeface="Times New Roman"/>
                <a:cs typeface="Times New Roman"/>
              </a:rPr>
              <a:t>trong nước: </a:t>
            </a:r>
            <a:r>
              <a:rPr lang="en-US" sz="1600" b="1" dirty="0" smtClean="0">
                <a:solidFill>
                  <a:srgbClr val="FF0000"/>
                </a:solidFill>
                <a:latin typeface="Times New Roman"/>
                <a:cs typeface="Times New Roman"/>
              </a:rPr>
              <a:t>426 </a:t>
            </a:r>
            <a:r>
              <a:rPr sz="1600" b="1" spc="-5" dirty="0" err="1" smtClean="0">
                <a:solidFill>
                  <a:srgbClr val="FF0000"/>
                </a:solidFill>
                <a:latin typeface="Times New Roman"/>
                <a:cs typeface="Times New Roman"/>
              </a:rPr>
              <a:t>tỷ</a:t>
            </a:r>
            <a:r>
              <a:rPr sz="1600" b="1" spc="15" dirty="0" smtClean="0">
                <a:solidFill>
                  <a:srgbClr val="FF0000"/>
                </a:solidFill>
                <a:latin typeface="Times New Roman"/>
                <a:cs typeface="Times New Roman"/>
              </a:rPr>
              <a:t> </a:t>
            </a:r>
            <a:r>
              <a:rPr sz="1600" b="1" spc="-10" dirty="0">
                <a:solidFill>
                  <a:srgbClr val="FF0000"/>
                </a:solidFill>
                <a:latin typeface="Times New Roman"/>
                <a:cs typeface="Times New Roman"/>
              </a:rPr>
              <a:t>đồng</a:t>
            </a:r>
            <a:endParaRPr sz="1600" dirty="0">
              <a:solidFill>
                <a:srgbClr val="FF0000"/>
              </a:solidFill>
              <a:latin typeface="Times New Roman"/>
              <a:cs typeface="Times New Roman"/>
            </a:endParaRPr>
          </a:p>
          <a:p>
            <a:pPr marL="90805">
              <a:lnSpc>
                <a:spcPct val="100000"/>
              </a:lnSpc>
            </a:pPr>
            <a:r>
              <a:rPr sz="1600" dirty="0">
                <a:solidFill>
                  <a:srgbClr val="FF0000"/>
                </a:solidFill>
                <a:latin typeface="Times New Roman"/>
                <a:cs typeface="Times New Roman"/>
              </a:rPr>
              <a:t>-Chi </a:t>
            </a:r>
            <a:r>
              <a:rPr sz="1600" spc="-5" dirty="0">
                <a:solidFill>
                  <a:srgbClr val="FF0000"/>
                </a:solidFill>
                <a:latin typeface="Times New Roman"/>
                <a:cs typeface="Times New Roman"/>
              </a:rPr>
              <a:t>từ </a:t>
            </a:r>
            <a:r>
              <a:rPr sz="1600" dirty="0">
                <a:solidFill>
                  <a:srgbClr val="FF0000"/>
                </a:solidFill>
                <a:latin typeface="Times New Roman"/>
                <a:cs typeface="Times New Roman"/>
              </a:rPr>
              <a:t>nguồn </a:t>
            </a:r>
            <a:r>
              <a:rPr sz="1600" spc="-5" dirty="0">
                <a:solidFill>
                  <a:srgbClr val="FF0000"/>
                </a:solidFill>
                <a:latin typeface="Times New Roman"/>
                <a:cs typeface="Times New Roman"/>
              </a:rPr>
              <a:t>thu tiền SDĐ: </a:t>
            </a:r>
            <a:r>
              <a:rPr lang="en-US" sz="1600" b="1" spc="-45" dirty="0" smtClean="0">
                <a:solidFill>
                  <a:srgbClr val="FF0000"/>
                </a:solidFill>
                <a:latin typeface="Times New Roman"/>
                <a:cs typeface="Times New Roman"/>
              </a:rPr>
              <a:t>451,5 </a:t>
            </a:r>
            <a:r>
              <a:rPr sz="1600" b="1" spc="-5" dirty="0" err="1" smtClean="0">
                <a:solidFill>
                  <a:srgbClr val="FF0000"/>
                </a:solidFill>
                <a:latin typeface="Times New Roman"/>
                <a:cs typeface="Times New Roman"/>
              </a:rPr>
              <a:t>tỷ</a:t>
            </a:r>
            <a:r>
              <a:rPr sz="1600" b="1" spc="60" dirty="0" smtClean="0">
                <a:solidFill>
                  <a:srgbClr val="FF0000"/>
                </a:solidFill>
                <a:latin typeface="Times New Roman"/>
                <a:cs typeface="Times New Roman"/>
              </a:rPr>
              <a:t> </a:t>
            </a:r>
            <a:r>
              <a:rPr sz="1600" b="1" spc="-10" dirty="0">
                <a:solidFill>
                  <a:srgbClr val="FF0000"/>
                </a:solidFill>
                <a:latin typeface="Times New Roman"/>
                <a:cs typeface="Times New Roman"/>
              </a:rPr>
              <a:t>đồng</a:t>
            </a:r>
            <a:endParaRPr sz="1600" dirty="0">
              <a:solidFill>
                <a:srgbClr val="FF0000"/>
              </a:solidFill>
              <a:latin typeface="Times New Roman"/>
              <a:cs typeface="Times New Roman"/>
            </a:endParaRPr>
          </a:p>
          <a:p>
            <a:pPr marL="210185" indent="-119380">
              <a:lnSpc>
                <a:spcPct val="100000"/>
              </a:lnSpc>
              <a:buChar char="-"/>
              <a:tabLst>
                <a:tab pos="210185" algn="l"/>
              </a:tabLst>
            </a:pPr>
            <a:r>
              <a:rPr sz="1600" spc="-5" dirty="0">
                <a:solidFill>
                  <a:srgbClr val="FF0000"/>
                </a:solidFill>
                <a:latin typeface="Times New Roman"/>
                <a:cs typeface="Times New Roman"/>
              </a:rPr>
              <a:t>Chi từ </a:t>
            </a:r>
            <a:r>
              <a:rPr sz="1600" dirty="0">
                <a:solidFill>
                  <a:srgbClr val="FF0000"/>
                </a:solidFill>
                <a:latin typeface="Times New Roman"/>
                <a:cs typeface="Times New Roman"/>
              </a:rPr>
              <a:t>nguồn </a:t>
            </a:r>
            <a:r>
              <a:rPr sz="1600" spc="-25" dirty="0">
                <a:solidFill>
                  <a:srgbClr val="FF0000"/>
                </a:solidFill>
                <a:latin typeface="Times New Roman"/>
                <a:cs typeface="Times New Roman"/>
              </a:rPr>
              <a:t>XSKT: </a:t>
            </a:r>
            <a:r>
              <a:rPr lang="en-US" sz="1600" b="1" dirty="0" smtClean="0">
                <a:solidFill>
                  <a:srgbClr val="FF0000"/>
                </a:solidFill>
                <a:latin typeface="Times New Roman"/>
                <a:cs typeface="Times New Roman"/>
              </a:rPr>
              <a:t>60</a:t>
            </a:r>
            <a:r>
              <a:rPr sz="1600" b="1" dirty="0" smtClean="0">
                <a:solidFill>
                  <a:srgbClr val="FF0000"/>
                </a:solidFill>
                <a:latin typeface="Times New Roman"/>
                <a:cs typeface="Times New Roman"/>
              </a:rPr>
              <a:t> </a:t>
            </a:r>
            <a:r>
              <a:rPr sz="1600" b="1" spc="-5" dirty="0" err="1">
                <a:solidFill>
                  <a:srgbClr val="FF0000"/>
                </a:solidFill>
                <a:latin typeface="Times New Roman"/>
                <a:cs typeface="Times New Roman"/>
              </a:rPr>
              <a:t>tỷ</a:t>
            </a:r>
            <a:r>
              <a:rPr sz="1600" b="1" spc="-250" dirty="0">
                <a:solidFill>
                  <a:srgbClr val="FF0000"/>
                </a:solidFill>
                <a:latin typeface="Times New Roman"/>
                <a:cs typeface="Times New Roman"/>
              </a:rPr>
              <a:t> </a:t>
            </a:r>
            <a:r>
              <a:rPr sz="1600" b="1" spc="-10" dirty="0" err="1" smtClean="0">
                <a:solidFill>
                  <a:srgbClr val="FF0000"/>
                </a:solidFill>
                <a:latin typeface="Times New Roman"/>
                <a:cs typeface="Times New Roman"/>
              </a:rPr>
              <a:t>đồng</a:t>
            </a:r>
            <a:endParaRPr lang="en-US" sz="1600" b="1" spc="-10" dirty="0" smtClean="0">
              <a:solidFill>
                <a:srgbClr val="FF0000"/>
              </a:solidFill>
              <a:latin typeface="Times New Roman"/>
              <a:cs typeface="Times New Roman"/>
            </a:endParaRPr>
          </a:p>
          <a:p>
            <a:pPr marL="210185" indent="-119380">
              <a:lnSpc>
                <a:spcPct val="100000"/>
              </a:lnSpc>
              <a:buChar char="-"/>
              <a:tabLst>
                <a:tab pos="210185" algn="l"/>
              </a:tabLst>
            </a:pPr>
            <a:r>
              <a:rPr lang="en-US" sz="1600" spc="-10" dirty="0" smtClean="0">
                <a:solidFill>
                  <a:srgbClr val="FF0000"/>
                </a:solidFill>
                <a:latin typeface="Times New Roman"/>
                <a:cs typeface="Times New Roman"/>
              </a:rPr>
              <a:t>Chi </a:t>
            </a:r>
            <a:r>
              <a:rPr lang="en-US" sz="1600" spc="-10" dirty="0" err="1" smtClean="0">
                <a:solidFill>
                  <a:srgbClr val="FF0000"/>
                </a:solidFill>
                <a:latin typeface="Times New Roman"/>
                <a:cs typeface="Times New Roman"/>
              </a:rPr>
              <a:t>đầu</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tư</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từ</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nguồn</a:t>
            </a:r>
            <a:r>
              <a:rPr lang="en-US" sz="1600" spc="-10" dirty="0" smtClean="0">
                <a:solidFill>
                  <a:srgbClr val="FF0000"/>
                </a:solidFill>
                <a:latin typeface="Times New Roman"/>
                <a:cs typeface="Times New Roman"/>
              </a:rPr>
              <a:t> </a:t>
            </a:r>
            <a:r>
              <a:rPr lang="vi-VN" sz="1600" spc="-10" dirty="0" smtClean="0">
                <a:solidFill>
                  <a:srgbClr val="FF0000"/>
                </a:solidFill>
                <a:latin typeface="Times New Roman"/>
                <a:cs typeface="Times New Roman"/>
              </a:rPr>
              <a:t>tăng thu</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tiết</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kiệm</a:t>
            </a:r>
            <a:r>
              <a:rPr lang="en-US" sz="1600" spc="-10" dirty="0" smtClean="0">
                <a:solidFill>
                  <a:srgbClr val="FF0000"/>
                </a:solidFill>
                <a:latin typeface="Times New Roman"/>
                <a:cs typeface="Times New Roman"/>
              </a:rPr>
              <a:t> chi: </a:t>
            </a:r>
            <a:r>
              <a:rPr lang="en-US" sz="1600" b="1" spc="-10" dirty="0" smtClean="0">
                <a:solidFill>
                  <a:srgbClr val="FF0000"/>
                </a:solidFill>
                <a:latin typeface="Times New Roman"/>
                <a:cs typeface="Times New Roman"/>
              </a:rPr>
              <a:t>326,9 </a:t>
            </a:r>
            <a:r>
              <a:rPr lang="en-US" sz="1600" b="1" spc="-10" dirty="0" err="1" smtClean="0">
                <a:solidFill>
                  <a:srgbClr val="FF0000"/>
                </a:solidFill>
                <a:latin typeface="Times New Roman"/>
                <a:cs typeface="Times New Roman"/>
              </a:rPr>
              <a:t>tỷ</a:t>
            </a:r>
            <a:r>
              <a:rPr lang="en-US" sz="1600" b="1" spc="-10" dirty="0" smtClean="0">
                <a:solidFill>
                  <a:srgbClr val="FF0000"/>
                </a:solidFill>
                <a:latin typeface="Times New Roman"/>
                <a:cs typeface="Times New Roman"/>
              </a:rPr>
              <a:t> </a:t>
            </a:r>
            <a:r>
              <a:rPr lang="en-US" sz="1600" b="1" spc="-10" dirty="0" err="1" smtClean="0">
                <a:solidFill>
                  <a:srgbClr val="FF0000"/>
                </a:solidFill>
                <a:latin typeface="Times New Roman"/>
                <a:cs typeface="Times New Roman"/>
              </a:rPr>
              <a:t>đồng</a:t>
            </a:r>
            <a:endParaRPr lang="en-US" sz="1600" b="1" spc="-10" dirty="0" smtClean="0">
              <a:solidFill>
                <a:srgbClr val="FF0000"/>
              </a:solidFill>
              <a:latin typeface="Times New Roman"/>
              <a:cs typeface="Times New Roman"/>
            </a:endParaRPr>
          </a:p>
          <a:p>
            <a:pPr marL="210185" indent="-119380">
              <a:lnSpc>
                <a:spcPct val="100000"/>
              </a:lnSpc>
              <a:buChar char="-"/>
              <a:tabLst>
                <a:tab pos="210185" algn="l"/>
              </a:tabLst>
            </a:pPr>
            <a:r>
              <a:rPr lang="en-US" sz="1600" spc="-10" dirty="0" smtClean="0">
                <a:solidFill>
                  <a:srgbClr val="FF0000"/>
                </a:solidFill>
                <a:latin typeface="Times New Roman"/>
                <a:cs typeface="Times New Roman"/>
              </a:rPr>
              <a:t>Chi </a:t>
            </a:r>
            <a:r>
              <a:rPr lang="en-US" sz="1600" spc="-10" dirty="0" err="1" smtClean="0">
                <a:solidFill>
                  <a:srgbClr val="FF0000"/>
                </a:solidFill>
                <a:latin typeface="Times New Roman"/>
                <a:cs typeface="Times New Roman"/>
              </a:rPr>
              <a:t>từ</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nguồn</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bội</a:t>
            </a:r>
            <a:r>
              <a:rPr lang="en-US" sz="1600" spc="-10" dirty="0" smtClean="0">
                <a:solidFill>
                  <a:srgbClr val="FF0000"/>
                </a:solidFill>
                <a:latin typeface="Times New Roman"/>
                <a:cs typeface="Times New Roman"/>
              </a:rPr>
              <a:t> chi</a:t>
            </a:r>
            <a:r>
              <a:rPr lang="vi-VN" sz="1600" spc="-10" dirty="0" smtClean="0">
                <a:solidFill>
                  <a:srgbClr val="FF0000"/>
                </a:solidFill>
                <a:latin typeface="Times New Roman"/>
                <a:cs typeface="Times New Roman"/>
              </a:rPr>
              <a:t> </a:t>
            </a:r>
            <a:r>
              <a:rPr lang="en-US" sz="1600" b="1" spc="-10" dirty="0" smtClean="0">
                <a:solidFill>
                  <a:srgbClr val="FF0000"/>
                </a:solidFill>
                <a:latin typeface="Times New Roman"/>
                <a:cs typeface="Times New Roman"/>
              </a:rPr>
              <a:t>490</a:t>
            </a:r>
            <a:r>
              <a:rPr lang="vi-VN" sz="1600" b="1" spc="-10" dirty="0" smtClean="0">
                <a:solidFill>
                  <a:srgbClr val="FF0000"/>
                </a:solidFill>
                <a:latin typeface="Times New Roman"/>
                <a:cs typeface="Times New Roman"/>
              </a:rPr>
              <a:t> </a:t>
            </a:r>
            <a:r>
              <a:rPr lang="en-US" sz="1600" b="1" spc="-10" dirty="0" err="1" smtClean="0">
                <a:solidFill>
                  <a:srgbClr val="FF0000"/>
                </a:solidFill>
                <a:latin typeface="Times New Roman"/>
                <a:cs typeface="Times New Roman"/>
              </a:rPr>
              <a:t>tỷ</a:t>
            </a:r>
            <a:r>
              <a:rPr lang="en-US" sz="1600" b="1" spc="-10" dirty="0" smtClean="0">
                <a:solidFill>
                  <a:srgbClr val="FF0000"/>
                </a:solidFill>
                <a:latin typeface="Times New Roman"/>
                <a:cs typeface="Times New Roman"/>
              </a:rPr>
              <a:t> </a:t>
            </a:r>
            <a:r>
              <a:rPr lang="en-US" sz="1600" b="1" spc="-10" dirty="0" err="1" smtClean="0">
                <a:solidFill>
                  <a:srgbClr val="FF0000"/>
                </a:solidFill>
                <a:latin typeface="Times New Roman"/>
                <a:cs typeface="Times New Roman"/>
              </a:rPr>
              <a:t>đồng</a:t>
            </a:r>
            <a:endParaRPr lang="en-US" sz="1600" b="1" spc="-10" dirty="0" smtClean="0">
              <a:solidFill>
                <a:srgbClr val="FF0000"/>
              </a:solidFill>
              <a:latin typeface="Times New Roman"/>
              <a:cs typeface="Times New Roman"/>
            </a:endParaRPr>
          </a:p>
          <a:p>
            <a:pPr marL="90805">
              <a:lnSpc>
                <a:spcPct val="100000"/>
              </a:lnSpc>
              <a:tabLst>
                <a:tab pos="210185" algn="l"/>
              </a:tabLst>
            </a:pPr>
            <a:r>
              <a:rPr lang="en-US" sz="1600" spc="-10" dirty="0" smtClean="0">
                <a:solidFill>
                  <a:srgbClr val="FF0000"/>
                </a:solidFill>
                <a:latin typeface="Times New Roman"/>
                <a:cs typeface="Times New Roman"/>
              </a:rPr>
              <a:t>* Chi </a:t>
            </a:r>
            <a:r>
              <a:rPr lang="en-US" sz="1600" spc="-10" dirty="0" err="1" smtClean="0">
                <a:solidFill>
                  <a:srgbClr val="FF0000"/>
                </a:solidFill>
                <a:latin typeface="Times New Roman"/>
                <a:cs typeface="Times New Roman"/>
              </a:rPr>
              <a:t>cấp</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vốn</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điều</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lệ</a:t>
            </a:r>
            <a:r>
              <a:rPr lang="en-US" sz="1600" spc="-10" dirty="0">
                <a:solidFill>
                  <a:srgbClr val="FF0000"/>
                </a:solidFill>
                <a:latin typeface="Times New Roman"/>
                <a:cs typeface="Times New Roman"/>
              </a:rPr>
              <a:t> </a:t>
            </a:r>
            <a:r>
              <a:rPr lang="en-US" sz="1600" spc="-10" dirty="0" err="1" smtClean="0">
                <a:solidFill>
                  <a:srgbClr val="FF0000"/>
                </a:solidFill>
                <a:latin typeface="Times New Roman"/>
                <a:cs typeface="Times New Roman"/>
              </a:rPr>
              <a:t>các</a:t>
            </a:r>
            <a:r>
              <a:rPr lang="en-US" sz="1600" spc="-10" dirty="0" smtClean="0">
                <a:solidFill>
                  <a:srgbClr val="FF0000"/>
                </a:solidFill>
                <a:latin typeface="Times New Roman"/>
                <a:cs typeface="Times New Roman"/>
              </a:rPr>
              <a:t> </a:t>
            </a:r>
            <a:r>
              <a:rPr lang="en-US" sz="1600" spc="-10" dirty="0" err="1" smtClean="0">
                <a:solidFill>
                  <a:srgbClr val="FF0000"/>
                </a:solidFill>
                <a:latin typeface="Times New Roman"/>
                <a:cs typeface="Times New Roman"/>
              </a:rPr>
              <a:t>Qũy</a:t>
            </a:r>
            <a:r>
              <a:rPr lang="en-US" sz="1600" spc="-10" dirty="0" smtClean="0">
                <a:solidFill>
                  <a:srgbClr val="FF0000"/>
                </a:solidFill>
                <a:latin typeface="Times New Roman"/>
                <a:cs typeface="Times New Roman"/>
              </a:rPr>
              <a:t>: </a:t>
            </a:r>
            <a:r>
              <a:rPr lang="en-US" sz="1600" b="1" spc="-10" dirty="0" smtClean="0">
                <a:solidFill>
                  <a:srgbClr val="FF0000"/>
                </a:solidFill>
                <a:latin typeface="Times New Roman"/>
                <a:cs typeface="Times New Roman"/>
              </a:rPr>
              <a:t>201</a:t>
            </a:r>
            <a:r>
              <a:rPr lang="vi-VN" sz="1600" b="1" spc="-10" dirty="0" smtClean="0">
                <a:solidFill>
                  <a:srgbClr val="FF0000"/>
                </a:solidFill>
                <a:latin typeface="Times New Roman"/>
                <a:cs typeface="Times New Roman"/>
              </a:rPr>
              <a:t> </a:t>
            </a:r>
            <a:r>
              <a:rPr lang="en-US" sz="1600" b="1" spc="-10" dirty="0" err="1" smtClean="0">
                <a:solidFill>
                  <a:srgbClr val="FF0000"/>
                </a:solidFill>
                <a:latin typeface="Times New Roman"/>
                <a:cs typeface="Times New Roman"/>
              </a:rPr>
              <a:t>tỷ</a:t>
            </a:r>
            <a:r>
              <a:rPr lang="en-US" sz="1600" b="1" spc="-10" dirty="0" smtClean="0">
                <a:solidFill>
                  <a:srgbClr val="FF0000"/>
                </a:solidFill>
                <a:latin typeface="Times New Roman"/>
                <a:cs typeface="Times New Roman"/>
              </a:rPr>
              <a:t> </a:t>
            </a:r>
            <a:r>
              <a:rPr lang="en-US" sz="1600" b="1" spc="-10" dirty="0" err="1" smtClean="0">
                <a:solidFill>
                  <a:srgbClr val="FF0000"/>
                </a:solidFill>
                <a:latin typeface="Times New Roman"/>
                <a:cs typeface="Times New Roman"/>
              </a:rPr>
              <a:t>đồng</a:t>
            </a:r>
            <a:endParaRPr sz="1600" dirty="0">
              <a:solidFill>
                <a:srgbClr val="FF0000"/>
              </a:solidFill>
              <a:latin typeface="Times New Roman"/>
              <a:cs typeface="Times New Roman"/>
            </a:endParaRPr>
          </a:p>
        </p:txBody>
      </p:sp>
      <p:sp>
        <p:nvSpPr>
          <p:cNvPr id="14" name="object 14"/>
          <p:cNvSpPr/>
          <p:nvPr/>
        </p:nvSpPr>
        <p:spPr>
          <a:xfrm>
            <a:off x="495300" y="6615873"/>
            <a:ext cx="8209280" cy="134620"/>
          </a:xfrm>
          <a:custGeom>
            <a:avLst/>
            <a:gdLst/>
            <a:ahLst/>
            <a:cxnLst/>
            <a:rect l="l" t="t" r="r" b="b"/>
            <a:pathLst>
              <a:path w="8209280" h="134620">
                <a:moveTo>
                  <a:pt x="8151513" y="67208"/>
                </a:moveTo>
                <a:lnTo>
                  <a:pt x="8079232" y="109397"/>
                </a:lnTo>
                <a:lnTo>
                  <a:pt x="8076819" y="118275"/>
                </a:lnTo>
                <a:lnTo>
                  <a:pt x="8084947" y="132079"/>
                </a:lnTo>
                <a:lnTo>
                  <a:pt x="8093710" y="134416"/>
                </a:lnTo>
                <a:lnTo>
                  <a:pt x="8184202" y="81686"/>
                </a:lnTo>
                <a:lnTo>
                  <a:pt x="8180451" y="81686"/>
                </a:lnTo>
                <a:lnTo>
                  <a:pt x="8180451" y="79717"/>
                </a:lnTo>
                <a:lnTo>
                  <a:pt x="8172958" y="79717"/>
                </a:lnTo>
                <a:lnTo>
                  <a:pt x="8151513" y="67208"/>
                </a:lnTo>
                <a:close/>
              </a:path>
              <a:path w="8209280" h="134620">
                <a:moveTo>
                  <a:pt x="8126693" y="52730"/>
                </a:moveTo>
                <a:lnTo>
                  <a:pt x="0" y="52730"/>
                </a:lnTo>
                <a:lnTo>
                  <a:pt x="0" y="81686"/>
                </a:lnTo>
                <a:lnTo>
                  <a:pt x="8126693" y="81686"/>
                </a:lnTo>
                <a:lnTo>
                  <a:pt x="8151513" y="67208"/>
                </a:lnTo>
                <a:lnTo>
                  <a:pt x="8126693" y="52730"/>
                </a:lnTo>
                <a:close/>
              </a:path>
              <a:path w="8209280" h="134620">
                <a:moveTo>
                  <a:pt x="8184202" y="52730"/>
                </a:moveTo>
                <a:lnTo>
                  <a:pt x="8180451" y="52730"/>
                </a:lnTo>
                <a:lnTo>
                  <a:pt x="8180451" y="81686"/>
                </a:lnTo>
                <a:lnTo>
                  <a:pt x="8184202" y="81686"/>
                </a:lnTo>
                <a:lnTo>
                  <a:pt x="8209026" y="67208"/>
                </a:lnTo>
                <a:lnTo>
                  <a:pt x="8184202" y="52730"/>
                </a:lnTo>
                <a:close/>
              </a:path>
              <a:path w="8209280" h="134620">
                <a:moveTo>
                  <a:pt x="8172958" y="54698"/>
                </a:moveTo>
                <a:lnTo>
                  <a:pt x="8151513" y="67208"/>
                </a:lnTo>
                <a:lnTo>
                  <a:pt x="8172958" y="79717"/>
                </a:lnTo>
                <a:lnTo>
                  <a:pt x="8172958" y="54698"/>
                </a:lnTo>
                <a:close/>
              </a:path>
              <a:path w="8209280" h="134620">
                <a:moveTo>
                  <a:pt x="8180451" y="54698"/>
                </a:moveTo>
                <a:lnTo>
                  <a:pt x="8172958" y="54698"/>
                </a:lnTo>
                <a:lnTo>
                  <a:pt x="8172958" y="79717"/>
                </a:lnTo>
                <a:lnTo>
                  <a:pt x="8180451" y="79717"/>
                </a:lnTo>
                <a:lnTo>
                  <a:pt x="8180451" y="54698"/>
                </a:lnTo>
                <a:close/>
              </a:path>
              <a:path w="8209280" h="134620">
                <a:moveTo>
                  <a:pt x="8093710" y="0"/>
                </a:moveTo>
                <a:lnTo>
                  <a:pt x="8084947" y="2336"/>
                </a:lnTo>
                <a:lnTo>
                  <a:pt x="8076819" y="16141"/>
                </a:lnTo>
                <a:lnTo>
                  <a:pt x="8079232" y="25006"/>
                </a:lnTo>
                <a:lnTo>
                  <a:pt x="8151513" y="67208"/>
                </a:lnTo>
                <a:lnTo>
                  <a:pt x="8172958" y="54698"/>
                </a:lnTo>
                <a:lnTo>
                  <a:pt x="8180451" y="54698"/>
                </a:lnTo>
                <a:lnTo>
                  <a:pt x="8180451" y="52730"/>
                </a:lnTo>
                <a:lnTo>
                  <a:pt x="8184202" y="52730"/>
                </a:lnTo>
                <a:lnTo>
                  <a:pt x="8093710" y="0"/>
                </a:lnTo>
                <a:close/>
              </a:path>
            </a:pathLst>
          </a:custGeom>
          <a:solidFill>
            <a:srgbClr val="E36C09"/>
          </a:solidFill>
        </p:spPr>
        <p:txBody>
          <a:bodyPr wrap="square" lIns="0" tIns="0" rIns="0" bIns="0" rtlCol="0"/>
          <a:lstStyle/>
          <a:p>
            <a:endParaRPr/>
          </a:p>
        </p:txBody>
      </p:sp>
      <p:sp>
        <p:nvSpPr>
          <p:cNvPr id="15" name="object 15"/>
          <p:cNvSpPr/>
          <p:nvPr/>
        </p:nvSpPr>
        <p:spPr>
          <a:xfrm>
            <a:off x="495300" y="691883"/>
            <a:ext cx="2533650" cy="630186"/>
          </a:xfrm>
          <a:prstGeom prst="rect">
            <a:avLst/>
          </a:prstGeom>
          <a:blipFill>
            <a:blip r:embed="rId8" cstate="print"/>
            <a:stretch>
              <a:fillRect/>
            </a:stretch>
          </a:blipFill>
        </p:spPr>
        <p:txBody>
          <a:bodyPr wrap="square" lIns="0" tIns="0" rIns="0" bIns="0" rtlCol="0"/>
          <a:lstStyle/>
          <a:p>
            <a:endParaRPr/>
          </a:p>
        </p:txBody>
      </p:sp>
      <p:sp>
        <p:nvSpPr>
          <p:cNvPr id="16" name="object 16"/>
          <p:cNvSpPr txBox="1"/>
          <p:nvPr/>
        </p:nvSpPr>
        <p:spPr>
          <a:xfrm>
            <a:off x="737717" y="779526"/>
            <a:ext cx="3762845" cy="321242"/>
          </a:xfrm>
          <a:prstGeom prst="rect">
            <a:avLst/>
          </a:prstGeom>
        </p:spPr>
        <p:txBody>
          <a:bodyPr vert="horz" wrap="square" lIns="0" tIns="13335" rIns="0" bIns="0" rtlCol="0">
            <a:spAutoFit/>
          </a:bodyPr>
          <a:lstStyle/>
          <a:p>
            <a:pPr marL="12700">
              <a:lnSpc>
                <a:spcPct val="100000"/>
              </a:lnSpc>
              <a:spcBef>
                <a:spcPts val="105"/>
              </a:spcBef>
            </a:pPr>
            <a:r>
              <a:rPr sz="2000" b="1" dirty="0">
                <a:solidFill>
                  <a:srgbClr val="001F5F"/>
                </a:solidFill>
                <a:latin typeface="Times New Roman"/>
                <a:cs typeface="Times New Roman"/>
              </a:rPr>
              <a:t>Phân </a:t>
            </a:r>
            <a:r>
              <a:rPr sz="2000" b="1" spc="-5" dirty="0">
                <a:solidFill>
                  <a:srgbClr val="001F5F"/>
                </a:solidFill>
                <a:latin typeface="Times New Roman"/>
                <a:cs typeface="Times New Roman"/>
              </a:rPr>
              <a:t>bổ </a:t>
            </a:r>
            <a:r>
              <a:rPr sz="2000" b="1">
                <a:solidFill>
                  <a:srgbClr val="001F5F"/>
                </a:solidFill>
                <a:latin typeface="Times New Roman"/>
                <a:cs typeface="Times New Roman"/>
              </a:rPr>
              <a:t>chi</a:t>
            </a:r>
            <a:r>
              <a:rPr sz="2000" b="1" spc="-95">
                <a:solidFill>
                  <a:srgbClr val="001F5F"/>
                </a:solidFill>
                <a:latin typeface="Times New Roman"/>
                <a:cs typeface="Times New Roman"/>
              </a:rPr>
              <a:t> </a:t>
            </a:r>
            <a:r>
              <a:rPr sz="2000" b="1" spc="-5" smtClean="0">
                <a:solidFill>
                  <a:srgbClr val="001F5F"/>
                </a:solidFill>
                <a:latin typeface="Times New Roman"/>
                <a:cs typeface="Times New Roman"/>
              </a:rPr>
              <a:t>ĐTPT</a:t>
            </a:r>
            <a:r>
              <a:rPr lang="en-US" sz="2000" b="1" spc="-5" dirty="0" smtClean="0">
                <a:solidFill>
                  <a:srgbClr val="001F5F"/>
                </a:solidFill>
                <a:latin typeface="Times New Roman"/>
                <a:cs typeface="Times New Roman"/>
              </a:rPr>
              <a:t> (</a:t>
            </a:r>
            <a:r>
              <a:rPr lang="en-US" sz="2000" b="1" spc="-5" dirty="0" err="1" smtClean="0">
                <a:solidFill>
                  <a:srgbClr val="001F5F"/>
                </a:solidFill>
                <a:latin typeface="Times New Roman"/>
                <a:cs typeface="Times New Roman"/>
              </a:rPr>
              <a:t>tỷ</a:t>
            </a:r>
            <a:r>
              <a:rPr lang="en-US" sz="2000" b="1" spc="-5" dirty="0" smtClean="0">
                <a:solidFill>
                  <a:srgbClr val="001F5F"/>
                </a:solidFill>
                <a:latin typeface="Times New Roman"/>
                <a:cs typeface="Times New Roman"/>
              </a:rPr>
              <a:t> </a:t>
            </a:r>
            <a:r>
              <a:rPr lang="en-US" sz="2000" b="1" spc="-5" dirty="0" err="1" smtClean="0">
                <a:solidFill>
                  <a:srgbClr val="001F5F"/>
                </a:solidFill>
                <a:latin typeface="Times New Roman"/>
                <a:cs typeface="Times New Roman"/>
              </a:rPr>
              <a:t>đồng</a:t>
            </a:r>
            <a:r>
              <a:rPr lang="en-US" sz="2000" b="1" spc="-5" dirty="0" smtClean="0">
                <a:solidFill>
                  <a:srgbClr val="001F5F"/>
                </a:solidFill>
                <a:latin typeface="Times New Roman"/>
                <a:cs typeface="Times New Roman"/>
              </a:rPr>
              <a:t>)</a:t>
            </a:r>
            <a:endParaRPr sz="2000" dirty="0">
              <a:latin typeface="Times New Roman"/>
              <a:cs typeface="Times New Roman"/>
            </a:endParaRPr>
          </a:p>
        </p:txBody>
      </p:sp>
      <p:sp>
        <p:nvSpPr>
          <p:cNvPr id="17" name="object 17"/>
          <p:cNvSpPr/>
          <p:nvPr/>
        </p:nvSpPr>
        <p:spPr>
          <a:xfrm>
            <a:off x="4169207" y="3575039"/>
            <a:ext cx="4466201" cy="2556826"/>
          </a:xfrm>
          <a:custGeom>
            <a:avLst/>
            <a:gdLst/>
            <a:ahLst/>
            <a:cxnLst/>
            <a:rect l="l" t="t" r="r" b="b"/>
            <a:pathLst>
              <a:path w="4430395" h="1816735">
                <a:moveTo>
                  <a:pt x="0" y="1816608"/>
                </a:moveTo>
                <a:lnTo>
                  <a:pt x="4430267" y="1816608"/>
                </a:lnTo>
                <a:lnTo>
                  <a:pt x="4430267" y="0"/>
                </a:lnTo>
                <a:lnTo>
                  <a:pt x="0" y="0"/>
                </a:lnTo>
                <a:lnTo>
                  <a:pt x="0" y="1816608"/>
                </a:lnTo>
                <a:close/>
              </a:path>
            </a:pathLst>
          </a:custGeom>
          <a:ln w="25907">
            <a:solidFill>
              <a:srgbClr val="4F81BC"/>
            </a:solidFill>
          </a:ln>
        </p:spPr>
        <p:txBody>
          <a:bodyPr wrap="square" lIns="0" tIns="0" rIns="0" bIns="0" rtlCol="0"/>
          <a:lstStyle/>
          <a:p>
            <a:endParaRPr/>
          </a:p>
        </p:txBody>
      </p:sp>
      <p:sp>
        <p:nvSpPr>
          <p:cNvPr id="18" name="object 18"/>
          <p:cNvSpPr txBox="1"/>
          <p:nvPr/>
        </p:nvSpPr>
        <p:spPr>
          <a:xfrm>
            <a:off x="4374558" y="3753959"/>
            <a:ext cx="4260850" cy="1489510"/>
          </a:xfrm>
          <a:prstGeom prst="rect">
            <a:avLst/>
          </a:prstGeom>
        </p:spPr>
        <p:txBody>
          <a:bodyPr vert="horz" wrap="square" lIns="0" tIns="12065" rIns="0" bIns="0" rtlCol="0">
            <a:spAutoFit/>
          </a:bodyPr>
          <a:lstStyle/>
          <a:p>
            <a:pPr>
              <a:lnSpc>
                <a:spcPct val="100000"/>
              </a:lnSpc>
              <a:spcBef>
                <a:spcPts val="95"/>
              </a:spcBef>
              <a:tabLst>
                <a:tab pos="342900" algn="l"/>
                <a:tab pos="343535" algn="l"/>
              </a:tabLst>
            </a:pPr>
            <a:r>
              <a:rPr lang="en-US" sz="1600" spc="-5" dirty="0" smtClean="0">
                <a:solidFill>
                  <a:srgbClr val="7030A0"/>
                </a:solidFill>
                <a:latin typeface="Times New Roman"/>
                <a:cs typeface="Times New Roman"/>
              </a:rPr>
              <a:t>  </a:t>
            </a:r>
            <a:r>
              <a:rPr sz="1600" spc="-5" dirty="0" smtClean="0">
                <a:solidFill>
                  <a:srgbClr val="7030A0"/>
                </a:solidFill>
                <a:latin typeface="Times New Roman"/>
                <a:cs typeface="Times New Roman"/>
              </a:rPr>
              <a:t>Chi </a:t>
            </a:r>
            <a:r>
              <a:rPr sz="1600" spc="-5" dirty="0">
                <a:solidFill>
                  <a:srgbClr val="7030A0"/>
                </a:solidFill>
                <a:latin typeface="Times New Roman"/>
                <a:cs typeface="Times New Roman"/>
              </a:rPr>
              <a:t>đầu tư cho </a:t>
            </a:r>
            <a:r>
              <a:rPr sz="1600" spc="-10" dirty="0">
                <a:solidFill>
                  <a:srgbClr val="7030A0"/>
                </a:solidFill>
                <a:latin typeface="Times New Roman"/>
                <a:cs typeface="Times New Roman"/>
              </a:rPr>
              <a:t>các </a:t>
            </a:r>
            <a:r>
              <a:rPr sz="1600" dirty="0">
                <a:solidFill>
                  <a:srgbClr val="7030A0"/>
                </a:solidFill>
                <a:latin typeface="Times New Roman"/>
                <a:cs typeface="Times New Roman"/>
              </a:rPr>
              <a:t>dự </a:t>
            </a:r>
            <a:r>
              <a:rPr sz="1600" spc="-5" dirty="0" err="1">
                <a:solidFill>
                  <a:srgbClr val="7030A0"/>
                </a:solidFill>
                <a:latin typeface="Times New Roman"/>
                <a:cs typeface="Times New Roman"/>
              </a:rPr>
              <a:t>án</a:t>
            </a:r>
            <a:r>
              <a:rPr sz="1600" spc="-5" dirty="0">
                <a:solidFill>
                  <a:srgbClr val="7030A0"/>
                </a:solidFill>
                <a:latin typeface="Times New Roman"/>
                <a:cs typeface="Times New Roman"/>
              </a:rPr>
              <a:t> </a:t>
            </a:r>
            <a:r>
              <a:rPr lang="en-US" sz="1600" b="1" spc="-5" dirty="0" smtClean="0">
                <a:solidFill>
                  <a:srgbClr val="7030A0"/>
                </a:solidFill>
                <a:latin typeface="Times New Roman"/>
                <a:cs typeface="Times New Roman"/>
              </a:rPr>
              <a:t>3.002,6</a:t>
            </a:r>
            <a:r>
              <a:rPr sz="1600" b="1" spc="-5" dirty="0" smtClean="0">
                <a:solidFill>
                  <a:srgbClr val="7030A0"/>
                </a:solidFill>
                <a:latin typeface="Times New Roman"/>
                <a:cs typeface="Times New Roman"/>
              </a:rPr>
              <a:t> </a:t>
            </a:r>
            <a:r>
              <a:rPr sz="1600" b="1" spc="-5" dirty="0" err="1">
                <a:solidFill>
                  <a:srgbClr val="7030A0"/>
                </a:solidFill>
                <a:latin typeface="Times New Roman"/>
                <a:cs typeface="Times New Roman"/>
              </a:rPr>
              <a:t>tỷ</a:t>
            </a:r>
            <a:r>
              <a:rPr sz="1600" b="1" spc="50" dirty="0">
                <a:solidFill>
                  <a:srgbClr val="7030A0"/>
                </a:solidFill>
                <a:latin typeface="Times New Roman"/>
                <a:cs typeface="Times New Roman"/>
              </a:rPr>
              <a:t> </a:t>
            </a:r>
            <a:r>
              <a:rPr sz="1600" b="1" spc="-10" dirty="0" err="1" smtClean="0">
                <a:solidFill>
                  <a:srgbClr val="7030A0"/>
                </a:solidFill>
                <a:latin typeface="Times New Roman"/>
                <a:cs typeface="Times New Roman"/>
              </a:rPr>
              <a:t>đồng</a:t>
            </a:r>
            <a:endParaRPr lang="en-US" sz="1600" b="1" spc="-10" dirty="0" smtClean="0">
              <a:solidFill>
                <a:srgbClr val="7030A0"/>
              </a:solidFill>
              <a:latin typeface="Times New Roman"/>
              <a:cs typeface="Times New Roman"/>
            </a:endParaRPr>
          </a:p>
          <a:p>
            <a:pPr marL="210185" indent="-119380">
              <a:lnSpc>
                <a:spcPct val="100000"/>
              </a:lnSpc>
              <a:spcBef>
                <a:spcPts val="5"/>
              </a:spcBef>
              <a:buChar char="-"/>
              <a:tabLst>
                <a:tab pos="210185" algn="l"/>
              </a:tabLst>
            </a:pPr>
            <a:r>
              <a:rPr lang="vi-VN" sz="1600" spc="-5" dirty="0">
                <a:solidFill>
                  <a:srgbClr val="7030A0"/>
                </a:solidFill>
                <a:latin typeface="Times New Roman"/>
                <a:cs typeface="Times New Roman"/>
              </a:rPr>
              <a:t>Chi XDCB </a:t>
            </a:r>
            <a:r>
              <a:rPr lang="vi-VN" sz="1600" dirty="0">
                <a:solidFill>
                  <a:srgbClr val="7030A0"/>
                </a:solidFill>
                <a:latin typeface="Times New Roman"/>
                <a:cs typeface="Times New Roman"/>
              </a:rPr>
              <a:t>vốn </a:t>
            </a:r>
            <a:r>
              <a:rPr lang="vi-VN" sz="1600" spc="-5" dirty="0">
                <a:solidFill>
                  <a:srgbClr val="7030A0"/>
                </a:solidFill>
                <a:latin typeface="Times New Roman"/>
                <a:cs typeface="Times New Roman"/>
              </a:rPr>
              <a:t>trong nước: </a:t>
            </a:r>
            <a:r>
              <a:rPr lang="en-US" sz="1600" b="1" dirty="0" smtClean="0">
                <a:solidFill>
                  <a:srgbClr val="7030A0"/>
                </a:solidFill>
                <a:latin typeface="Times New Roman"/>
                <a:cs typeface="Times New Roman"/>
              </a:rPr>
              <a:t>861</a:t>
            </a:r>
            <a:r>
              <a:rPr lang="vi-VN" sz="1600" b="1" dirty="0" smtClean="0">
                <a:solidFill>
                  <a:srgbClr val="7030A0"/>
                </a:solidFill>
                <a:latin typeface="Times New Roman"/>
                <a:cs typeface="Times New Roman"/>
              </a:rPr>
              <a:t> </a:t>
            </a:r>
            <a:r>
              <a:rPr lang="vi-VN" sz="1600" b="1" spc="-5" dirty="0" smtClean="0">
                <a:solidFill>
                  <a:srgbClr val="7030A0"/>
                </a:solidFill>
                <a:latin typeface="Times New Roman"/>
                <a:cs typeface="Times New Roman"/>
              </a:rPr>
              <a:t>tỷ</a:t>
            </a:r>
            <a:r>
              <a:rPr lang="vi-VN" sz="1600" b="1" spc="15" dirty="0" smtClean="0">
                <a:solidFill>
                  <a:srgbClr val="7030A0"/>
                </a:solidFill>
                <a:latin typeface="Times New Roman"/>
                <a:cs typeface="Times New Roman"/>
              </a:rPr>
              <a:t> </a:t>
            </a:r>
            <a:r>
              <a:rPr lang="vi-VN" sz="1600" b="1" spc="-10" dirty="0">
                <a:solidFill>
                  <a:srgbClr val="7030A0"/>
                </a:solidFill>
                <a:latin typeface="Times New Roman"/>
                <a:cs typeface="Times New Roman"/>
              </a:rPr>
              <a:t>đồng</a:t>
            </a:r>
            <a:endParaRPr lang="vi-VN" sz="1600" dirty="0">
              <a:solidFill>
                <a:srgbClr val="7030A0"/>
              </a:solidFill>
              <a:latin typeface="Times New Roman"/>
              <a:cs typeface="Times New Roman"/>
            </a:endParaRPr>
          </a:p>
          <a:p>
            <a:pPr marL="90805">
              <a:lnSpc>
                <a:spcPct val="100000"/>
              </a:lnSpc>
            </a:pPr>
            <a:r>
              <a:rPr lang="vi-VN" sz="1600" dirty="0">
                <a:solidFill>
                  <a:srgbClr val="7030A0"/>
                </a:solidFill>
                <a:latin typeface="Times New Roman"/>
                <a:cs typeface="Times New Roman"/>
              </a:rPr>
              <a:t>-Chi </a:t>
            </a:r>
            <a:r>
              <a:rPr lang="vi-VN" sz="1600" spc="-5" dirty="0">
                <a:solidFill>
                  <a:srgbClr val="7030A0"/>
                </a:solidFill>
                <a:latin typeface="Times New Roman"/>
                <a:cs typeface="Times New Roman"/>
              </a:rPr>
              <a:t>từ </a:t>
            </a:r>
            <a:r>
              <a:rPr lang="vi-VN" sz="1600" dirty="0">
                <a:solidFill>
                  <a:srgbClr val="7030A0"/>
                </a:solidFill>
                <a:latin typeface="Times New Roman"/>
                <a:cs typeface="Times New Roman"/>
              </a:rPr>
              <a:t>nguồn </a:t>
            </a:r>
            <a:r>
              <a:rPr lang="vi-VN" sz="1600" spc="-5" dirty="0">
                <a:solidFill>
                  <a:srgbClr val="7030A0"/>
                </a:solidFill>
                <a:latin typeface="Times New Roman"/>
                <a:cs typeface="Times New Roman"/>
              </a:rPr>
              <a:t>thu tiền SDĐ: </a:t>
            </a:r>
            <a:r>
              <a:rPr lang="en-US" sz="1600" b="1" spc="-45" dirty="0" smtClean="0">
                <a:solidFill>
                  <a:srgbClr val="7030A0"/>
                </a:solidFill>
                <a:latin typeface="Times New Roman"/>
                <a:cs typeface="Times New Roman"/>
              </a:rPr>
              <a:t>1.848,5</a:t>
            </a:r>
            <a:r>
              <a:rPr lang="vi-VN" sz="1600" b="1" spc="-45" dirty="0" smtClean="0">
                <a:solidFill>
                  <a:srgbClr val="7030A0"/>
                </a:solidFill>
                <a:latin typeface="Times New Roman"/>
                <a:cs typeface="Times New Roman"/>
              </a:rPr>
              <a:t> </a:t>
            </a:r>
            <a:r>
              <a:rPr lang="vi-VN" sz="1600" b="1" spc="-5" dirty="0" smtClean="0">
                <a:solidFill>
                  <a:srgbClr val="7030A0"/>
                </a:solidFill>
                <a:latin typeface="Times New Roman"/>
                <a:cs typeface="Times New Roman"/>
              </a:rPr>
              <a:t>tỷ</a:t>
            </a:r>
            <a:r>
              <a:rPr lang="vi-VN" sz="1600" b="1" spc="60" dirty="0" smtClean="0">
                <a:solidFill>
                  <a:srgbClr val="7030A0"/>
                </a:solidFill>
                <a:latin typeface="Times New Roman"/>
                <a:cs typeface="Times New Roman"/>
              </a:rPr>
              <a:t> </a:t>
            </a:r>
            <a:r>
              <a:rPr lang="vi-VN" sz="1600" b="1" spc="-10" dirty="0">
                <a:solidFill>
                  <a:srgbClr val="7030A0"/>
                </a:solidFill>
                <a:latin typeface="Times New Roman"/>
                <a:cs typeface="Times New Roman"/>
              </a:rPr>
              <a:t>đồng</a:t>
            </a:r>
            <a:endParaRPr lang="vi-VN" sz="1600" dirty="0">
              <a:solidFill>
                <a:srgbClr val="7030A0"/>
              </a:solidFill>
              <a:latin typeface="Times New Roman"/>
              <a:cs typeface="Times New Roman"/>
            </a:endParaRPr>
          </a:p>
          <a:p>
            <a:pPr marL="210185" indent="-119380">
              <a:lnSpc>
                <a:spcPct val="100000"/>
              </a:lnSpc>
              <a:buChar char="-"/>
              <a:tabLst>
                <a:tab pos="210185" algn="l"/>
              </a:tabLst>
            </a:pPr>
            <a:r>
              <a:rPr lang="en-US" sz="1600" spc="-10" dirty="0" smtClean="0">
                <a:solidFill>
                  <a:srgbClr val="7030A0"/>
                </a:solidFill>
                <a:latin typeface="Times New Roman"/>
                <a:cs typeface="Times New Roman"/>
              </a:rPr>
              <a:t>Chi </a:t>
            </a:r>
            <a:r>
              <a:rPr lang="en-US" sz="1600" spc="-10" dirty="0" err="1">
                <a:solidFill>
                  <a:srgbClr val="7030A0"/>
                </a:solidFill>
                <a:latin typeface="Times New Roman"/>
                <a:cs typeface="Times New Roman"/>
              </a:rPr>
              <a:t>đầu</a:t>
            </a:r>
            <a:r>
              <a:rPr lang="en-US" sz="1600" spc="-10" dirty="0">
                <a:solidFill>
                  <a:srgbClr val="7030A0"/>
                </a:solidFill>
                <a:latin typeface="Times New Roman"/>
                <a:cs typeface="Times New Roman"/>
              </a:rPr>
              <a:t> </a:t>
            </a:r>
            <a:r>
              <a:rPr lang="en-US" sz="1600" spc="-10" dirty="0" err="1">
                <a:solidFill>
                  <a:srgbClr val="7030A0"/>
                </a:solidFill>
                <a:latin typeface="Times New Roman"/>
                <a:cs typeface="Times New Roman"/>
              </a:rPr>
              <a:t>tư</a:t>
            </a:r>
            <a:r>
              <a:rPr lang="en-US" sz="1600" spc="-10" dirty="0">
                <a:solidFill>
                  <a:srgbClr val="7030A0"/>
                </a:solidFill>
                <a:latin typeface="Times New Roman"/>
                <a:cs typeface="Times New Roman"/>
              </a:rPr>
              <a:t> </a:t>
            </a:r>
            <a:r>
              <a:rPr lang="en-US" sz="1600" spc="-10" dirty="0" err="1">
                <a:solidFill>
                  <a:srgbClr val="7030A0"/>
                </a:solidFill>
                <a:latin typeface="Times New Roman"/>
                <a:cs typeface="Times New Roman"/>
              </a:rPr>
              <a:t>từ</a:t>
            </a:r>
            <a:r>
              <a:rPr lang="en-US" sz="1600" spc="-10" dirty="0">
                <a:solidFill>
                  <a:srgbClr val="7030A0"/>
                </a:solidFill>
                <a:latin typeface="Times New Roman"/>
                <a:cs typeface="Times New Roman"/>
              </a:rPr>
              <a:t> </a:t>
            </a:r>
            <a:r>
              <a:rPr lang="en-US" sz="1600" spc="-10" dirty="0" err="1">
                <a:solidFill>
                  <a:srgbClr val="7030A0"/>
                </a:solidFill>
                <a:latin typeface="Times New Roman"/>
                <a:cs typeface="Times New Roman"/>
              </a:rPr>
              <a:t>nguồn</a:t>
            </a:r>
            <a:r>
              <a:rPr lang="en-US" sz="1600" spc="-10" dirty="0">
                <a:solidFill>
                  <a:srgbClr val="7030A0"/>
                </a:solidFill>
                <a:latin typeface="Times New Roman"/>
                <a:cs typeface="Times New Roman"/>
              </a:rPr>
              <a:t> </a:t>
            </a:r>
            <a:r>
              <a:rPr lang="vi-VN" sz="1600" spc="-10" dirty="0" smtClean="0">
                <a:solidFill>
                  <a:srgbClr val="7030A0"/>
                </a:solidFill>
                <a:latin typeface="Times New Roman"/>
                <a:cs typeface="Times New Roman"/>
              </a:rPr>
              <a:t>tăng thu</a:t>
            </a:r>
            <a:r>
              <a:rPr lang="en-US" sz="1600" spc="-10" dirty="0" smtClean="0">
                <a:solidFill>
                  <a:srgbClr val="7030A0"/>
                </a:solidFill>
                <a:latin typeface="Times New Roman"/>
                <a:cs typeface="Times New Roman"/>
              </a:rPr>
              <a:t>, </a:t>
            </a:r>
            <a:r>
              <a:rPr lang="en-US" sz="1600" spc="-10" dirty="0" err="1">
                <a:solidFill>
                  <a:srgbClr val="7030A0"/>
                </a:solidFill>
                <a:latin typeface="Times New Roman"/>
                <a:cs typeface="Times New Roman"/>
              </a:rPr>
              <a:t>tiết</a:t>
            </a:r>
            <a:r>
              <a:rPr lang="en-US" sz="1600" spc="-10" dirty="0">
                <a:solidFill>
                  <a:srgbClr val="7030A0"/>
                </a:solidFill>
                <a:latin typeface="Times New Roman"/>
                <a:cs typeface="Times New Roman"/>
              </a:rPr>
              <a:t> </a:t>
            </a:r>
            <a:r>
              <a:rPr lang="en-US" sz="1600" spc="-10" dirty="0" err="1">
                <a:solidFill>
                  <a:srgbClr val="7030A0"/>
                </a:solidFill>
                <a:latin typeface="Times New Roman"/>
                <a:cs typeface="Times New Roman"/>
              </a:rPr>
              <a:t>kiệm</a:t>
            </a:r>
            <a:r>
              <a:rPr lang="en-US" sz="1600" spc="-10" dirty="0">
                <a:solidFill>
                  <a:srgbClr val="7030A0"/>
                </a:solidFill>
                <a:latin typeface="Times New Roman"/>
                <a:cs typeface="Times New Roman"/>
              </a:rPr>
              <a:t> </a:t>
            </a:r>
            <a:r>
              <a:rPr lang="en-US" sz="1600" spc="-10" dirty="0" smtClean="0">
                <a:solidFill>
                  <a:srgbClr val="7030A0"/>
                </a:solidFill>
                <a:latin typeface="Times New Roman"/>
                <a:cs typeface="Times New Roman"/>
              </a:rPr>
              <a:t>chi: </a:t>
            </a:r>
            <a:r>
              <a:rPr lang="en-US" sz="1600" b="1" spc="-10" dirty="0" smtClean="0">
                <a:solidFill>
                  <a:srgbClr val="7030A0"/>
                </a:solidFill>
                <a:latin typeface="Times New Roman"/>
                <a:cs typeface="Times New Roman"/>
              </a:rPr>
              <a:t>273,1 </a:t>
            </a:r>
            <a:r>
              <a:rPr lang="en-US" sz="1600" b="1" spc="-10" dirty="0" err="1" smtClean="0">
                <a:solidFill>
                  <a:srgbClr val="7030A0"/>
                </a:solidFill>
                <a:latin typeface="Times New Roman"/>
                <a:cs typeface="Times New Roman"/>
              </a:rPr>
              <a:t>tỷ</a:t>
            </a:r>
            <a:r>
              <a:rPr lang="en-US" sz="1600" b="1" spc="-10" dirty="0" smtClean="0">
                <a:solidFill>
                  <a:srgbClr val="7030A0"/>
                </a:solidFill>
                <a:latin typeface="Times New Roman"/>
                <a:cs typeface="Times New Roman"/>
              </a:rPr>
              <a:t> </a:t>
            </a:r>
            <a:r>
              <a:rPr lang="en-US" sz="1600" b="1" spc="-10" dirty="0" err="1" smtClean="0">
                <a:solidFill>
                  <a:srgbClr val="7030A0"/>
                </a:solidFill>
                <a:latin typeface="Times New Roman"/>
                <a:cs typeface="Times New Roman"/>
              </a:rPr>
              <a:t>đồng</a:t>
            </a:r>
            <a:r>
              <a:rPr lang="en-US" sz="1600" b="1" spc="-10" dirty="0" smtClean="0">
                <a:solidFill>
                  <a:srgbClr val="7030A0"/>
                </a:solidFill>
                <a:latin typeface="Times New Roman"/>
                <a:cs typeface="Times New Roman"/>
              </a:rPr>
              <a:t>.</a:t>
            </a:r>
          </a:p>
          <a:p>
            <a:pPr marL="210185" indent="-119380">
              <a:lnSpc>
                <a:spcPct val="100000"/>
              </a:lnSpc>
              <a:buChar char="-"/>
              <a:tabLst>
                <a:tab pos="210185" algn="l"/>
              </a:tabLst>
            </a:pPr>
            <a:r>
              <a:rPr lang="en-US" sz="1600" spc="-10" dirty="0" smtClean="0">
                <a:solidFill>
                  <a:srgbClr val="7030A0"/>
                </a:solidFill>
                <a:latin typeface="Times New Roman"/>
                <a:cs typeface="Times New Roman"/>
              </a:rPr>
              <a:t>Chi </a:t>
            </a:r>
            <a:r>
              <a:rPr lang="en-US" sz="1600" spc="-10" dirty="0" err="1" smtClean="0">
                <a:solidFill>
                  <a:srgbClr val="7030A0"/>
                </a:solidFill>
                <a:latin typeface="Times New Roman"/>
                <a:cs typeface="Times New Roman"/>
              </a:rPr>
              <a:t>từ</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nguồn</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xổ</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số</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kiến</a:t>
            </a:r>
            <a:r>
              <a:rPr lang="en-US" sz="1600" spc="-10" dirty="0" smtClean="0">
                <a:solidFill>
                  <a:srgbClr val="7030A0"/>
                </a:solidFill>
                <a:latin typeface="Times New Roman"/>
                <a:cs typeface="Times New Roman"/>
              </a:rPr>
              <a:t> </a:t>
            </a:r>
            <a:r>
              <a:rPr lang="en-US" sz="1600" spc="-10" dirty="0" err="1" smtClean="0">
                <a:solidFill>
                  <a:srgbClr val="7030A0"/>
                </a:solidFill>
                <a:latin typeface="Times New Roman"/>
                <a:cs typeface="Times New Roman"/>
              </a:rPr>
              <a:t>thiết</a:t>
            </a:r>
            <a:r>
              <a:rPr lang="en-US" sz="1600" spc="-10" dirty="0" smtClean="0">
                <a:solidFill>
                  <a:srgbClr val="7030A0"/>
                </a:solidFill>
                <a:latin typeface="Times New Roman"/>
                <a:cs typeface="Times New Roman"/>
              </a:rPr>
              <a:t>: </a:t>
            </a:r>
            <a:r>
              <a:rPr lang="en-US" sz="1600" b="1" spc="-10" dirty="0" smtClean="0">
                <a:solidFill>
                  <a:srgbClr val="7030A0"/>
                </a:solidFill>
                <a:latin typeface="Times New Roman"/>
                <a:cs typeface="Times New Roman"/>
              </a:rPr>
              <a:t>20 </a:t>
            </a:r>
            <a:r>
              <a:rPr lang="en-US" sz="1600" b="1" spc="-10" dirty="0" err="1" smtClean="0">
                <a:solidFill>
                  <a:srgbClr val="7030A0"/>
                </a:solidFill>
                <a:latin typeface="Times New Roman"/>
                <a:cs typeface="Times New Roman"/>
              </a:rPr>
              <a:t>tỷ</a:t>
            </a:r>
            <a:r>
              <a:rPr lang="en-US" sz="1600" b="1" spc="-10" dirty="0" smtClean="0">
                <a:solidFill>
                  <a:srgbClr val="7030A0"/>
                </a:solidFill>
                <a:latin typeface="Times New Roman"/>
                <a:cs typeface="Times New Roman"/>
              </a:rPr>
              <a:t> </a:t>
            </a:r>
            <a:r>
              <a:rPr lang="en-US" sz="1600" b="1" spc="-10" dirty="0" err="1" smtClean="0">
                <a:solidFill>
                  <a:srgbClr val="7030A0"/>
                </a:solidFill>
                <a:latin typeface="Times New Roman"/>
                <a:cs typeface="Times New Roman"/>
              </a:rPr>
              <a:t>đồng</a:t>
            </a:r>
            <a:r>
              <a:rPr lang="en-US" sz="1600" b="1" spc="-10" dirty="0" smtClean="0">
                <a:solidFill>
                  <a:srgbClr val="7030A0"/>
                </a:solidFill>
                <a:latin typeface="Times New Roman"/>
                <a:cs typeface="Times New Roman"/>
              </a:rPr>
              <a:t>.</a:t>
            </a:r>
          </a:p>
        </p:txBody>
      </p:sp>
      <p:sp>
        <p:nvSpPr>
          <p:cNvPr id="19" name="object 19"/>
          <p:cNvSpPr/>
          <p:nvPr/>
        </p:nvSpPr>
        <p:spPr>
          <a:xfrm>
            <a:off x="3653028" y="3828275"/>
            <a:ext cx="503681" cy="624090"/>
          </a:xfrm>
          <a:prstGeom prst="rect">
            <a:avLst/>
          </a:prstGeom>
          <a:blipFill>
            <a:blip r:embed="rId9"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75057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1219201" y="161036"/>
            <a:ext cx="6363334" cy="330834"/>
          </a:xfrm>
          <a:prstGeom prst="rect">
            <a:avLst/>
          </a:prstGeom>
        </p:spPr>
        <p:txBody>
          <a:bodyPr vert="horz" wrap="square" lIns="0" tIns="12700" rIns="0" bIns="0" rtlCol="0">
            <a:spAutoFit/>
          </a:bodyPr>
          <a:lstStyle/>
          <a:p>
            <a:pPr marL="14604">
              <a:lnSpc>
                <a:spcPct val="100000"/>
              </a:lnSpc>
              <a:spcBef>
                <a:spcPts val="100"/>
              </a:spcBef>
            </a:pPr>
            <a:r>
              <a:rPr spc="-160" dirty="0">
                <a:latin typeface="Times New Roman" panose="02020603050405020304" pitchFamily="18" charset="0"/>
                <a:cs typeface="Times New Roman" panose="02020603050405020304" pitchFamily="18" charset="0"/>
              </a:rPr>
              <a:t>DỰ </a:t>
            </a:r>
            <a:r>
              <a:rPr lang="en-US" spc="-160"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TOÁN</a:t>
            </a:r>
            <a:r>
              <a:rPr lang="en-US" spc="-215"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 </a:t>
            </a:r>
            <a:r>
              <a:rPr spc="-200" dirty="0">
                <a:latin typeface="Times New Roman" panose="02020603050405020304" pitchFamily="18" charset="0"/>
                <a:cs typeface="Times New Roman" panose="02020603050405020304" pitchFamily="18" charset="0"/>
              </a:rPr>
              <a:t>CHI </a:t>
            </a:r>
            <a:r>
              <a:rPr lang="en-US" spc="-200" dirty="0" smtClean="0">
                <a:latin typeface="Times New Roman" panose="02020603050405020304" pitchFamily="18" charset="0"/>
                <a:cs typeface="Times New Roman" panose="02020603050405020304" pitchFamily="18" charset="0"/>
              </a:rPr>
              <a:t> </a:t>
            </a:r>
            <a:r>
              <a:rPr spc="-240" dirty="0" smtClean="0">
                <a:latin typeface="Times New Roman" panose="02020603050405020304" pitchFamily="18" charset="0"/>
                <a:cs typeface="Times New Roman" panose="02020603050405020304" pitchFamily="18" charset="0"/>
              </a:rPr>
              <a:t>NSĐP </a:t>
            </a:r>
            <a:r>
              <a:rPr lang="en-US" spc="-240" dirty="0" smtClean="0">
                <a:latin typeface="Times New Roman" panose="02020603050405020304" pitchFamily="18" charset="0"/>
                <a:cs typeface="Times New Roman" panose="02020603050405020304" pitchFamily="18" charset="0"/>
              </a:rPr>
              <a:t> </a:t>
            </a:r>
            <a:r>
              <a:rPr spc="-245" dirty="0" smtClean="0">
                <a:latin typeface="Times New Roman" panose="02020603050405020304" pitchFamily="18" charset="0"/>
                <a:cs typeface="Times New Roman" panose="02020603050405020304" pitchFamily="18" charset="0"/>
              </a:rPr>
              <a:t>VÀ </a:t>
            </a:r>
            <a:r>
              <a:rPr lang="en-US" spc="-245"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PHƯƠNG </a:t>
            </a:r>
            <a:r>
              <a:rPr lang="en-US" spc="-204" dirty="0" smtClean="0">
                <a:latin typeface="Times New Roman" panose="02020603050405020304" pitchFamily="18" charset="0"/>
                <a:cs typeface="Times New Roman" panose="02020603050405020304" pitchFamily="18" charset="0"/>
              </a:rPr>
              <a:t> </a:t>
            </a:r>
            <a:r>
              <a:rPr spc="-180" dirty="0" smtClean="0">
                <a:latin typeface="Times New Roman" panose="02020603050405020304" pitchFamily="18" charset="0"/>
                <a:cs typeface="Times New Roman" panose="02020603050405020304" pitchFamily="18" charset="0"/>
              </a:rPr>
              <a:t>ÁN </a:t>
            </a:r>
            <a:r>
              <a:rPr lang="en-US" spc="-180"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PHÂN </a:t>
            </a:r>
            <a:r>
              <a:rPr lang="en-US" spc="-204" dirty="0" smtClean="0">
                <a:latin typeface="Times New Roman" panose="02020603050405020304" pitchFamily="18" charset="0"/>
                <a:cs typeface="Times New Roman" panose="02020603050405020304" pitchFamily="18" charset="0"/>
              </a:rPr>
              <a:t> </a:t>
            </a:r>
            <a:r>
              <a:rPr spc="-265" dirty="0" smtClean="0">
                <a:latin typeface="Times New Roman" panose="02020603050405020304" pitchFamily="18" charset="0"/>
                <a:cs typeface="Times New Roman" panose="02020603050405020304" pitchFamily="18" charset="0"/>
              </a:rPr>
              <a:t>BỔ </a:t>
            </a:r>
            <a:r>
              <a:rPr lang="en-US" spc="-265" dirty="0" smtClean="0">
                <a:latin typeface="Times New Roman" panose="02020603050405020304" pitchFamily="18" charset="0"/>
                <a:cs typeface="Times New Roman" panose="02020603050405020304" pitchFamily="18" charset="0"/>
              </a:rPr>
              <a:t> </a:t>
            </a:r>
            <a:r>
              <a:rPr spc="-165" dirty="0" smtClean="0">
                <a:latin typeface="Times New Roman" panose="02020603050405020304" pitchFamily="18" charset="0"/>
                <a:cs typeface="Times New Roman" panose="02020603050405020304" pitchFamily="18" charset="0"/>
              </a:rPr>
              <a:t>DỰ</a:t>
            </a:r>
            <a:r>
              <a:rPr spc="-204" dirty="0" smtClean="0">
                <a:latin typeface="Times New Roman" panose="02020603050405020304" pitchFamily="18" charset="0"/>
                <a:cs typeface="Times New Roman" panose="02020603050405020304" pitchFamily="18" charset="0"/>
              </a:rPr>
              <a:t> </a:t>
            </a:r>
            <a:r>
              <a:rPr lang="en-US" spc="-204"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TOÁN</a:t>
            </a:r>
            <a:endParaRPr spc="-215" dirty="0">
              <a:latin typeface="Times New Roman" panose="02020603050405020304" pitchFamily="18" charset="0"/>
              <a:cs typeface="Times New Roman" panose="02020603050405020304" pitchFamily="18" charset="0"/>
            </a:endParaRPr>
          </a:p>
        </p:txBody>
      </p:sp>
      <p:sp>
        <p:nvSpPr>
          <p:cNvPr id="4" name="object 4"/>
          <p:cNvSpPr/>
          <p:nvPr/>
        </p:nvSpPr>
        <p:spPr>
          <a:xfrm>
            <a:off x="540258" y="1773935"/>
            <a:ext cx="1392935" cy="4691634"/>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749808" y="3598926"/>
            <a:ext cx="1073403" cy="940899"/>
          </a:xfrm>
          <a:prstGeom prst="rect">
            <a:avLst/>
          </a:prstGeom>
        </p:spPr>
        <p:txBody>
          <a:bodyPr vert="horz" wrap="square" lIns="0" tIns="8255" rIns="0" bIns="0" rtlCol="0">
            <a:spAutoFit/>
          </a:bodyPr>
          <a:lstStyle/>
          <a:p>
            <a:pPr marL="12700" marR="5080" indent="68580" algn="ctr">
              <a:lnSpc>
                <a:spcPct val="101499"/>
              </a:lnSpc>
              <a:spcBef>
                <a:spcPts val="65"/>
              </a:spcBef>
            </a:pPr>
            <a:r>
              <a:rPr sz="2000" b="1" spc="-240" dirty="0" err="1">
                <a:solidFill>
                  <a:srgbClr val="FFFFFF"/>
                </a:solidFill>
                <a:latin typeface="Times New Roman" panose="02020603050405020304" pitchFamily="18" charset="0"/>
                <a:cs typeface="Times New Roman" panose="02020603050405020304" pitchFamily="18" charset="0"/>
              </a:rPr>
              <a:t>Tổng</a:t>
            </a:r>
            <a:r>
              <a:rPr sz="2000" b="1" spc="-240" dirty="0">
                <a:solidFill>
                  <a:srgbClr val="FFFFFF"/>
                </a:solidFill>
                <a:latin typeface="Times New Roman" panose="02020603050405020304" pitchFamily="18" charset="0"/>
                <a:cs typeface="Times New Roman" panose="02020603050405020304" pitchFamily="18" charset="0"/>
              </a:rPr>
              <a:t>  </a:t>
            </a:r>
            <a:r>
              <a:rPr sz="2000" b="1" spc="-165" dirty="0" smtClean="0">
                <a:solidFill>
                  <a:srgbClr val="FFFFFF"/>
                </a:solidFill>
                <a:latin typeface="Times New Roman" panose="02020603050405020304" pitchFamily="18" charset="0"/>
                <a:cs typeface="Times New Roman" panose="02020603050405020304" pitchFamily="18" charset="0"/>
              </a:rPr>
              <a:t>chi</a:t>
            </a:r>
            <a:r>
              <a:rPr lang="en-US" sz="2000" b="1" spc="-165" dirty="0" smtClean="0">
                <a:solidFill>
                  <a:srgbClr val="FFFFFF"/>
                </a:solidFill>
                <a:latin typeface="Times New Roman" panose="02020603050405020304" pitchFamily="18" charset="0"/>
                <a:cs typeface="Times New Roman" panose="02020603050405020304" pitchFamily="18" charset="0"/>
              </a:rPr>
              <a:t> </a:t>
            </a:r>
            <a:r>
              <a:rPr sz="2000" b="1" spc="-235" dirty="0" smtClean="0">
                <a:solidFill>
                  <a:srgbClr val="FFFFFF"/>
                </a:solidFill>
                <a:latin typeface="Times New Roman" panose="02020603050405020304" pitchFamily="18" charset="0"/>
                <a:cs typeface="Times New Roman" panose="02020603050405020304" pitchFamily="18" charset="0"/>
              </a:rPr>
              <a:t>TX  </a:t>
            </a:r>
            <a:r>
              <a:rPr lang="en-US" sz="2000" b="1" dirty="0" smtClean="0">
                <a:solidFill>
                  <a:srgbClr val="FFFFFF"/>
                </a:solidFill>
                <a:latin typeface="Times New Roman" panose="02020603050405020304" pitchFamily="18" charset="0"/>
                <a:cs typeface="Times New Roman" panose="02020603050405020304" pitchFamily="18" charset="0"/>
              </a:rPr>
              <a:t>13.508</a:t>
            </a:r>
            <a:endParaRPr sz="2000" dirty="0">
              <a:latin typeface="Times New Roman" panose="02020603050405020304" pitchFamily="18" charset="0"/>
              <a:cs typeface="Times New Roman" panose="02020603050405020304" pitchFamily="18" charset="0"/>
            </a:endParaRPr>
          </a:p>
        </p:txBody>
      </p:sp>
      <p:sp>
        <p:nvSpPr>
          <p:cNvPr id="6" name="object 6"/>
          <p:cNvSpPr/>
          <p:nvPr/>
        </p:nvSpPr>
        <p:spPr>
          <a:xfrm>
            <a:off x="2357422" y="1857364"/>
            <a:ext cx="1453514" cy="2440883"/>
          </a:xfrm>
          <a:prstGeom prst="rect">
            <a:avLst/>
          </a:prstGeom>
          <a:blipFill>
            <a:blip r:embed="rId4" cstate="print"/>
            <a:stretch>
              <a:fillRect/>
            </a:stretch>
          </a:blipFill>
        </p:spPr>
        <p:txBody>
          <a:bodyPr wrap="square" lIns="0" tIns="0" rIns="0" bIns="0" rtlCol="0"/>
          <a:lstStyle/>
          <a:p>
            <a:endParaRPr/>
          </a:p>
        </p:txBody>
      </p:sp>
      <p:sp>
        <p:nvSpPr>
          <p:cNvPr id="7" name="object 7"/>
          <p:cNvSpPr txBox="1"/>
          <p:nvPr/>
        </p:nvSpPr>
        <p:spPr>
          <a:xfrm>
            <a:off x="2714612" y="2643182"/>
            <a:ext cx="785818" cy="566822"/>
          </a:xfrm>
          <a:prstGeom prst="rect">
            <a:avLst/>
          </a:prstGeom>
        </p:spPr>
        <p:txBody>
          <a:bodyPr vert="horz" wrap="square" lIns="0" tIns="12700" rIns="0" bIns="0" rtlCol="0">
            <a:spAutoFit/>
          </a:bodyPr>
          <a:lstStyle/>
          <a:p>
            <a:pPr marL="12700" marR="5080" indent="15240" algn="ctr">
              <a:lnSpc>
                <a:spcPct val="100000"/>
              </a:lnSpc>
              <a:spcBef>
                <a:spcPts val="100"/>
              </a:spcBef>
            </a:pPr>
            <a:r>
              <a:rPr sz="1800" b="1" spc="-235" dirty="0" smtClean="0">
                <a:solidFill>
                  <a:srgbClr val="FFFFFF"/>
                </a:solidFill>
                <a:latin typeface="Times New Roman" panose="02020603050405020304" pitchFamily="18" charset="0"/>
                <a:cs typeface="Times New Roman" panose="02020603050405020304" pitchFamily="18" charset="0"/>
              </a:rPr>
              <a:t>NST </a:t>
            </a:r>
            <a:r>
              <a:rPr lang="en-US" sz="1800" b="1" spc="-235" dirty="0" smtClean="0">
                <a:solidFill>
                  <a:srgbClr val="FFFFFF"/>
                </a:solidFill>
                <a:latin typeface="Times New Roman" panose="02020603050405020304" pitchFamily="18" charset="0"/>
                <a:cs typeface="Times New Roman" panose="02020603050405020304" pitchFamily="18" charset="0"/>
              </a:rPr>
              <a:t>: 4..065</a:t>
            </a:r>
            <a:endParaRPr sz="1800" dirty="0">
              <a:latin typeface="Times New Roman" panose="02020603050405020304" pitchFamily="18" charset="0"/>
              <a:cs typeface="Times New Roman" panose="02020603050405020304" pitchFamily="18" charset="0"/>
            </a:endParaRPr>
          </a:p>
        </p:txBody>
      </p:sp>
      <p:sp>
        <p:nvSpPr>
          <p:cNvPr id="8" name="object 8"/>
          <p:cNvSpPr/>
          <p:nvPr/>
        </p:nvSpPr>
        <p:spPr>
          <a:xfrm>
            <a:off x="2428860" y="4429132"/>
            <a:ext cx="1167383" cy="1703832"/>
          </a:xfrm>
          <a:prstGeom prst="rect">
            <a:avLst/>
          </a:prstGeom>
          <a:blipFill>
            <a:blip r:embed="rId5" cstate="print"/>
            <a:stretch>
              <a:fillRect/>
            </a:stretch>
          </a:blipFill>
        </p:spPr>
        <p:txBody>
          <a:bodyPr wrap="square" lIns="0" tIns="0" rIns="0" bIns="0" rtlCol="0"/>
          <a:lstStyle/>
          <a:p>
            <a:endParaRPr/>
          </a:p>
        </p:txBody>
      </p:sp>
      <p:sp>
        <p:nvSpPr>
          <p:cNvPr id="9" name="object 9"/>
          <p:cNvSpPr/>
          <p:nvPr/>
        </p:nvSpPr>
        <p:spPr>
          <a:xfrm>
            <a:off x="2500298" y="4286256"/>
            <a:ext cx="1214446" cy="1857388"/>
          </a:xfrm>
          <a:prstGeom prst="rect">
            <a:avLst/>
          </a:prstGeom>
          <a:blipFill>
            <a:blip r:embed="rId6" cstate="print"/>
            <a:stretch>
              <a:fillRect/>
            </a:stretch>
          </a:blipFill>
        </p:spPr>
        <p:txBody>
          <a:bodyPr wrap="square" lIns="0" tIns="0" rIns="0" bIns="0" rtlCol="0"/>
          <a:lstStyle/>
          <a:p>
            <a:endParaRPr/>
          </a:p>
        </p:txBody>
      </p:sp>
      <p:sp>
        <p:nvSpPr>
          <p:cNvPr id="10" name="object 10"/>
          <p:cNvSpPr/>
          <p:nvPr/>
        </p:nvSpPr>
        <p:spPr>
          <a:xfrm>
            <a:off x="2428860" y="4429132"/>
            <a:ext cx="1143008" cy="1614170"/>
          </a:xfrm>
          <a:custGeom>
            <a:avLst/>
            <a:gdLst/>
            <a:ahLst/>
            <a:cxnLst/>
            <a:rect l="l" t="t" r="r" b="b"/>
            <a:pathLst>
              <a:path w="1077595" h="1614170">
                <a:moveTo>
                  <a:pt x="0" y="1613916"/>
                </a:moveTo>
                <a:lnTo>
                  <a:pt x="1077467" y="1613916"/>
                </a:lnTo>
                <a:lnTo>
                  <a:pt x="1077467" y="0"/>
                </a:lnTo>
                <a:lnTo>
                  <a:pt x="0" y="0"/>
                </a:lnTo>
                <a:lnTo>
                  <a:pt x="0" y="1613916"/>
                </a:lnTo>
                <a:close/>
              </a:path>
            </a:pathLst>
          </a:custGeom>
          <a:ln w="9144">
            <a:solidFill>
              <a:srgbClr val="F69240"/>
            </a:solidFill>
          </a:ln>
        </p:spPr>
        <p:txBody>
          <a:bodyPr wrap="square" lIns="0" tIns="0" rIns="0" bIns="0" rtlCol="0"/>
          <a:lstStyle/>
          <a:p>
            <a:endParaRPr/>
          </a:p>
        </p:txBody>
      </p:sp>
      <p:sp>
        <p:nvSpPr>
          <p:cNvPr id="11" name="object 11"/>
          <p:cNvSpPr txBox="1"/>
          <p:nvPr/>
        </p:nvSpPr>
        <p:spPr>
          <a:xfrm>
            <a:off x="2714612" y="4714884"/>
            <a:ext cx="714380" cy="566822"/>
          </a:xfrm>
          <a:prstGeom prst="rect">
            <a:avLst/>
          </a:prstGeom>
        </p:spPr>
        <p:txBody>
          <a:bodyPr vert="horz" wrap="square" lIns="0" tIns="12700" rIns="0" bIns="0" rtlCol="0">
            <a:spAutoFit/>
          </a:bodyPr>
          <a:lstStyle/>
          <a:p>
            <a:pPr marL="30480" marR="5080" indent="-18415" algn="ctr">
              <a:lnSpc>
                <a:spcPct val="100000"/>
              </a:lnSpc>
              <a:spcBef>
                <a:spcPts val="100"/>
              </a:spcBef>
            </a:pPr>
            <a:r>
              <a:rPr sz="1800" b="1" spc="-160" dirty="0" smtClean="0">
                <a:latin typeface="Times New Roman" panose="02020603050405020304" pitchFamily="18" charset="0"/>
                <a:cs typeface="Times New Roman" panose="02020603050405020304" pitchFamily="18" charset="0"/>
              </a:rPr>
              <a:t>NSH</a:t>
            </a:r>
            <a:r>
              <a:rPr lang="en-US" sz="1800" b="1" spc="-160" dirty="0" smtClean="0">
                <a:latin typeface="Times New Roman" panose="02020603050405020304" pitchFamily="18" charset="0"/>
                <a:cs typeface="Times New Roman" panose="02020603050405020304" pitchFamily="18" charset="0"/>
              </a:rPr>
              <a:t>: 9.443</a:t>
            </a:r>
            <a:endParaRPr sz="1800" dirty="0">
              <a:latin typeface="Times New Roman" panose="02020603050405020304" pitchFamily="18" charset="0"/>
              <a:cs typeface="Times New Roman" panose="02020603050405020304" pitchFamily="18" charset="0"/>
            </a:endParaRPr>
          </a:p>
        </p:txBody>
      </p:sp>
      <p:sp>
        <p:nvSpPr>
          <p:cNvPr id="12" name="object 12"/>
          <p:cNvSpPr/>
          <p:nvPr/>
        </p:nvSpPr>
        <p:spPr>
          <a:xfrm>
            <a:off x="1949195" y="3806939"/>
            <a:ext cx="581406" cy="625614"/>
          </a:xfrm>
          <a:prstGeom prst="rect">
            <a:avLst/>
          </a:prstGeom>
          <a:blipFill>
            <a:blip r:embed="rId7" cstate="print"/>
            <a:stretch>
              <a:fillRect/>
            </a:stretch>
          </a:blipFill>
        </p:spPr>
        <p:txBody>
          <a:bodyPr wrap="square" lIns="0" tIns="0" rIns="0" bIns="0" rtlCol="0"/>
          <a:lstStyle/>
          <a:p>
            <a:endParaRPr/>
          </a:p>
        </p:txBody>
      </p:sp>
      <p:sp>
        <p:nvSpPr>
          <p:cNvPr id="13" name="object 13"/>
          <p:cNvSpPr/>
          <p:nvPr/>
        </p:nvSpPr>
        <p:spPr>
          <a:xfrm>
            <a:off x="3715511" y="2705087"/>
            <a:ext cx="502170" cy="625614"/>
          </a:xfrm>
          <a:prstGeom prst="rect">
            <a:avLst/>
          </a:prstGeom>
          <a:blipFill>
            <a:blip r:embed="rId8" cstate="print"/>
            <a:stretch>
              <a:fillRect/>
            </a:stretch>
          </a:blipFill>
        </p:spPr>
        <p:txBody>
          <a:bodyPr wrap="square" lIns="0" tIns="0" rIns="0" bIns="0" rtlCol="0"/>
          <a:lstStyle/>
          <a:p>
            <a:endParaRPr/>
          </a:p>
        </p:txBody>
      </p:sp>
      <p:sp>
        <p:nvSpPr>
          <p:cNvPr id="14" name="object 14"/>
          <p:cNvSpPr/>
          <p:nvPr/>
        </p:nvSpPr>
        <p:spPr>
          <a:xfrm>
            <a:off x="4286248" y="4786322"/>
            <a:ext cx="4563110" cy="919480"/>
          </a:xfrm>
          <a:custGeom>
            <a:avLst/>
            <a:gdLst/>
            <a:ahLst/>
            <a:cxnLst/>
            <a:rect l="l" t="t" r="r" b="b"/>
            <a:pathLst>
              <a:path w="4563109" h="919479">
                <a:moveTo>
                  <a:pt x="0" y="153161"/>
                </a:moveTo>
                <a:lnTo>
                  <a:pt x="7808" y="104753"/>
                </a:lnTo>
                <a:lnTo>
                  <a:pt x="29553" y="62709"/>
                </a:lnTo>
                <a:lnTo>
                  <a:pt x="62709" y="29553"/>
                </a:lnTo>
                <a:lnTo>
                  <a:pt x="104753" y="7808"/>
                </a:lnTo>
                <a:lnTo>
                  <a:pt x="153162" y="0"/>
                </a:lnTo>
                <a:lnTo>
                  <a:pt x="4409694" y="0"/>
                </a:lnTo>
                <a:lnTo>
                  <a:pt x="4458102" y="7808"/>
                </a:lnTo>
                <a:lnTo>
                  <a:pt x="4500146" y="29553"/>
                </a:lnTo>
                <a:lnTo>
                  <a:pt x="4533302" y="62709"/>
                </a:lnTo>
                <a:lnTo>
                  <a:pt x="4555047" y="104753"/>
                </a:lnTo>
                <a:lnTo>
                  <a:pt x="4562856" y="153161"/>
                </a:lnTo>
                <a:lnTo>
                  <a:pt x="4562856" y="765809"/>
                </a:lnTo>
                <a:lnTo>
                  <a:pt x="4555047" y="814223"/>
                </a:lnTo>
                <a:lnTo>
                  <a:pt x="4533302" y="856267"/>
                </a:lnTo>
                <a:lnTo>
                  <a:pt x="4500146" y="889422"/>
                </a:lnTo>
                <a:lnTo>
                  <a:pt x="4458102" y="911164"/>
                </a:lnTo>
                <a:lnTo>
                  <a:pt x="4409694" y="918971"/>
                </a:lnTo>
                <a:lnTo>
                  <a:pt x="153162" y="918971"/>
                </a:lnTo>
                <a:lnTo>
                  <a:pt x="104753" y="911164"/>
                </a:lnTo>
                <a:lnTo>
                  <a:pt x="62709" y="889422"/>
                </a:lnTo>
                <a:lnTo>
                  <a:pt x="29553" y="856267"/>
                </a:lnTo>
                <a:lnTo>
                  <a:pt x="7808" y="814223"/>
                </a:lnTo>
                <a:lnTo>
                  <a:pt x="0" y="765809"/>
                </a:lnTo>
                <a:lnTo>
                  <a:pt x="0" y="153161"/>
                </a:lnTo>
                <a:close/>
              </a:path>
            </a:pathLst>
          </a:custGeom>
          <a:ln w="25908">
            <a:solidFill>
              <a:srgbClr val="F79546"/>
            </a:solidFill>
          </a:ln>
        </p:spPr>
        <p:txBody>
          <a:bodyPr wrap="square" lIns="0" tIns="0" rIns="0" bIns="0" rtlCol="0"/>
          <a:lstStyle/>
          <a:p>
            <a:endParaRPr/>
          </a:p>
        </p:txBody>
      </p:sp>
      <p:sp>
        <p:nvSpPr>
          <p:cNvPr id="15" name="object 15"/>
          <p:cNvSpPr txBox="1"/>
          <p:nvPr/>
        </p:nvSpPr>
        <p:spPr>
          <a:xfrm>
            <a:off x="4429124" y="4786322"/>
            <a:ext cx="4267707" cy="750847"/>
          </a:xfrm>
          <a:prstGeom prst="rect">
            <a:avLst/>
          </a:prstGeom>
        </p:spPr>
        <p:txBody>
          <a:bodyPr vert="horz" wrap="square" lIns="0" tIns="12065" rIns="0" bIns="0" rtlCol="0">
            <a:spAutoFit/>
          </a:bodyPr>
          <a:lstStyle/>
          <a:p>
            <a:pPr marL="12700">
              <a:lnSpc>
                <a:spcPct val="100000"/>
              </a:lnSpc>
              <a:spcBef>
                <a:spcPts val="95"/>
              </a:spcBef>
            </a:pPr>
            <a:r>
              <a:rPr sz="1600" spc="-15" dirty="0">
                <a:solidFill>
                  <a:srgbClr val="001F5F"/>
                </a:solidFill>
                <a:latin typeface="Times New Roman"/>
                <a:cs typeface="Times New Roman"/>
              </a:rPr>
              <a:t>Trong</a:t>
            </a:r>
            <a:r>
              <a:rPr sz="1600" dirty="0">
                <a:solidFill>
                  <a:srgbClr val="001F5F"/>
                </a:solidFill>
                <a:latin typeface="Times New Roman"/>
                <a:cs typeface="Times New Roman"/>
              </a:rPr>
              <a:t> đó:</a:t>
            </a:r>
            <a:endParaRPr sz="1600" dirty="0">
              <a:latin typeface="Times New Roman"/>
              <a:cs typeface="Times New Roman"/>
            </a:endParaRPr>
          </a:p>
          <a:p>
            <a:pPr marL="131445" indent="-118745">
              <a:lnSpc>
                <a:spcPct val="100000"/>
              </a:lnSpc>
              <a:buChar char="-"/>
              <a:tabLst>
                <a:tab pos="132080" algn="l"/>
              </a:tabLst>
            </a:pPr>
            <a:r>
              <a:rPr sz="1600" i="1" spc="-5" dirty="0">
                <a:solidFill>
                  <a:srgbClr val="001F5F"/>
                </a:solidFill>
                <a:latin typeface="Times New Roman"/>
                <a:cs typeface="Times New Roman"/>
              </a:rPr>
              <a:t>Chi giáo dục, đào tạo </a:t>
            </a:r>
            <a:r>
              <a:rPr sz="1600" i="1" dirty="0">
                <a:solidFill>
                  <a:srgbClr val="001F5F"/>
                </a:solidFill>
                <a:latin typeface="Times New Roman"/>
                <a:cs typeface="Times New Roman"/>
              </a:rPr>
              <a:t>và </a:t>
            </a:r>
            <a:r>
              <a:rPr sz="1600" i="1" spc="-5" dirty="0">
                <a:solidFill>
                  <a:srgbClr val="001F5F"/>
                </a:solidFill>
                <a:latin typeface="Times New Roman"/>
                <a:cs typeface="Times New Roman"/>
              </a:rPr>
              <a:t>dạy </a:t>
            </a:r>
            <a:r>
              <a:rPr sz="1600" i="1" dirty="0">
                <a:solidFill>
                  <a:srgbClr val="001F5F"/>
                </a:solidFill>
                <a:latin typeface="Times New Roman"/>
                <a:cs typeface="Times New Roman"/>
              </a:rPr>
              <a:t>nghề: </a:t>
            </a:r>
            <a:r>
              <a:rPr lang="en-US" sz="1600" b="1" i="1" dirty="0" smtClean="0">
                <a:solidFill>
                  <a:srgbClr val="0000FF"/>
                </a:solidFill>
                <a:latin typeface="Times New Roman"/>
                <a:cs typeface="Times New Roman"/>
              </a:rPr>
              <a:t>3.620,5 </a:t>
            </a:r>
            <a:r>
              <a:rPr lang="en-US" sz="1600" b="1" i="1" dirty="0" err="1" smtClean="0">
                <a:solidFill>
                  <a:srgbClr val="0000FF"/>
                </a:solidFill>
                <a:latin typeface="Times New Roman"/>
                <a:cs typeface="Times New Roman"/>
              </a:rPr>
              <a:t>t</a:t>
            </a:r>
            <a:r>
              <a:rPr sz="1600" b="1" i="1" spc="-5" dirty="0" err="1" smtClean="0">
                <a:solidFill>
                  <a:srgbClr val="0000FF"/>
                </a:solidFill>
                <a:latin typeface="Times New Roman"/>
                <a:cs typeface="Times New Roman"/>
              </a:rPr>
              <a:t>ỷ</a:t>
            </a:r>
            <a:r>
              <a:rPr sz="1600" b="1" i="1" spc="30" dirty="0" smtClean="0">
                <a:solidFill>
                  <a:srgbClr val="0000FF"/>
                </a:solidFill>
                <a:latin typeface="Times New Roman"/>
                <a:cs typeface="Times New Roman"/>
              </a:rPr>
              <a:t> </a:t>
            </a:r>
            <a:r>
              <a:rPr sz="1600" b="1" i="1" spc="-10" dirty="0" err="1" smtClean="0">
                <a:solidFill>
                  <a:srgbClr val="0000FF"/>
                </a:solidFill>
                <a:latin typeface="Times New Roman"/>
                <a:cs typeface="Times New Roman"/>
              </a:rPr>
              <a:t>đồng</a:t>
            </a:r>
            <a:endParaRPr sz="1600" i="1" dirty="0">
              <a:latin typeface="Times New Roman"/>
              <a:cs typeface="Times New Roman"/>
            </a:endParaRPr>
          </a:p>
        </p:txBody>
      </p:sp>
      <p:sp>
        <p:nvSpPr>
          <p:cNvPr id="16" name="object 16"/>
          <p:cNvSpPr/>
          <p:nvPr/>
        </p:nvSpPr>
        <p:spPr>
          <a:xfrm>
            <a:off x="540258" y="6361785"/>
            <a:ext cx="8209280" cy="134620"/>
          </a:xfrm>
          <a:custGeom>
            <a:avLst/>
            <a:gdLst/>
            <a:ahLst/>
            <a:cxnLst/>
            <a:rect l="l" t="t" r="r" b="b"/>
            <a:pathLst>
              <a:path w="8209280" h="134620">
                <a:moveTo>
                  <a:pt x="8151513" y="67208"/>
                </a:moveTo>
                <a:lnTo>
                  <a:pt x="8079232" y="109397"/>
                </a:lnTo>
                <a:lnTo>
                  <a:pt x="8076819" y="118262"/>
                </a:lnTo>
                <a:lnTo>
                  <a:pt x="8084947" y="132080"/>
                </a:lnTo>
                <a:lnTo>
                  <a:pt x="8093710" y="134416"/>
                </a:lnTo>
                <a:lnTo>
                  <a:pt x="8184202" y="81686"/>
                </a:lnTo>
                <a:lnTo>
                  <a:pt x="8180451" y="81686"/>
                </a:lnTo>
                <a:lnTo>
                  <a:pt x="8180451" y="79717"/>
                </a:lnTo>
                <a:lnTo>
                  <a:pt x="8172958" y="79717"/>
                </a:lnTo>
                <a:lnTo>
                  <a:pt x="8151513" y="67208"/>
                </a:lnTo>
                <a:close/>
              </a:path>
              <a:path w="8209280" h="134620">
                <a:moveTo>
                  <a:pt x="8126693" y="52730"/>
                </a:moveTo>
                <a:lnTo>
                  <a:pt x="0" y="52730"/>
                </a:lnTo>
                <a:lnTo>
                  <a:pt x="0" y="81686"/>
                </a:lnTo>
                <a:lnTo>
                  <a:pt x="8126693" y="81686"/>
                </a:lnTo>
                <a:lnTo>
                  <a:pt x="8151513" y="67208"/>
                </a:lnTo>
                <a:lnTo>
                  <a:pt x="8126693" y="52730"/>
                </a:lnTo>
                <a:close/>
              </a:path>
              <a:path w="8209280" h="134620">
                <a:moveTo>
                  <a:pt x="8184202" y="52730"/>
                </a:moveTo>
                <a:lnTo>
                  <a:pt x="8180451" y="52730"/>
                </a:lnTo>
                <a:lnTo>
                  <a:pt x="8180451" y="81686"/>
                </a:lnTo>
                <a:lnTo>
                  <a:pt x="8184202" y="81686"/>
                </a:lnTo>
                <a:lnTo>
                  <a:pt x="8209026" y="67208"/>
                </a:lnTo>
                <a:lnTo>
                  <a:pt x="8184202" y="52730"/>
                </a:lnTo>
                <a:close/>
              </a:path>
              <a:path w="8209280" h="134620">
                <a:moveTo>
                  <a:pt x="8172958" y="54698"/>
                </a:moveTo>
                <a:lnTo>
                  <a:pt x="8151513" y="67208"/>
                </a:lnTo>
                <a:lnTo>
                  <a:pt x="8172958" y="79717"/>
                </a:lnTo>
                <a:lnTo>
                  <a:pt x="8172958" y="54698"/>
                </a:lnTo>
                <a:close/>
              </a:path>
              <a:path w="8209280" h="134620">
                <a:moveTo>
                  <a:pt x="8180451" y="54698"/>
                </a:moveTo>
                <a:lnTo>
                  <a:pt x="8172958" y="54698"/>
                </a:lnTo>
                <a:lnTo>
                  <a:pt x="8172958" y="79717"/>
                </a:lnTo>
                <a:lnTo>
                  <a:pt x="8180451" y="79717"/>
                </a:lnTo>
                <a:lnTo>
                  <a:pt x="8180451" y="54698"/>
                </a:lnTo>
                <a:close/>
              </a:path>
              <a:path w="8209280" h="134620">
                <a:moveTo>
                  <a:pt x="8093710" y="0"/>
                </a:moveTo>
                <a:lnTo>
                  <a:pt x="8084947" y="2336"/>
                </a:lnTo>
                <a:lnTo>
                  <a:pt x="8076819" y="16141"/>
                </a:lnTo>
                <a:lnTo>
                  <a:pt x="8079232" y="25006"/>
                </a:lnTo>
                <a:lnTo>
                  <a:pt x="8151513" y="67208"/>
                </a:lnTo>
                <a:lnTo>
                  <a:pt x="8172958" y="54698"/>
                </a:lnTo>
                <a:lnTo>
                  <a:pt x="8180451" y="54698"/>
                </a:lnTo>
                <a:lnTo>
                  <a:pt x="8180451" y="52730"/>
                </a:lnTo>
                <a:lnTo>
                  <a:pt x="8184202" y="52730"/>
                </a:lnTo>
                <a:lnTo>
                  <a:pt x="8093710" y="0"/>
                </a:lnTo>
                <a:close/>
              </a:path>
            </a:pathLst>
          </a:custGeom>
          <a:solidFill>
            <a:srgbClr val="E36C09"/>
          </a:solidFill>
        </p:spPr>
        <p:txBody>
          <a:bodyPr wrap="square" lIns="0" tIns="0" rIns="0" bIns="0" rtlCol="0"/>
          <a:lstStyle/>
          <a:p>
            <a:endParaRPr/>
          </a:p>
        </p:txBody>
      </p:sp>
      <p:sp>
        <p:nvSpPr>
          <p:cNvPr id="17" name="object 17"/>
          <p:cNvSpPr/>
          <p:nvPr/>
        </p:nvSpPr>
        <p:spPr>
          <a:xfrm>
            <a:off x="4197732" y="1011058"/>
            <a:ext cx="4570476" cy="2592439"/>
          </a:xfrm>
          <a:prstGeom prst="rect">
            <a:avLst/>
          </a:prstGeom>
          <a:blipFill>
            <a:blip r:embed="rId9" cstate="print"/>
            <a:stretch>
              <a:fillRect/>
            </a:stretch>
          </a:blipFill>
        </p:spPr>
        <p:txBody>
          <a:bodyPr wrap="square" lIns="0" tIns="0" rIns="0" bIns="0" rtlCol="0"/>
          <a:lstStyle/>
          <a:p>
            <a:endParaRPr/>
          </a:p>
        </p:txBody>
      </p:sp>
      <p:sp>
        <p:nvSpPr>
          <p:cNvPr id="18" name="object 18"/>
          <p:cNvSpPr/>
          <p:nvPr/>
        </p:nvSpPr>
        <p:spPr>
          <a:xfrm>
            <a:off x="4381500" y="1746504"/>
            <a:ext cx="4245863" cy="2287025"/>
          </a:xfrm>
          <a:prstGeom prst="rect">
            <a:avLst/>
          </a:prstGeom>
          <a:blipFill>
            <a:blip r:embed="rId10" cstate="print"/>
            <a:stretch>
              <a:fillRect/>
            </a:stretch>
          </a:blipFill>
        </p:spPr>
        <p:txBody>
          <a:bodyPr wrap="square" lIns="0" tIns="0" rIns="0" bIns="0" rtlCol="0"/>
          <a:lstStyle/>
          <a:p>
            <a:endParaRPr/>
          </a:p>
        </p:txBody>
      </p:sp>
      <p:sp>
        <p:nvSpPr>
          <p:cNvPr id="19" name="object 19"/>
          <p:cNvSpPr/>
          <p:nvPr/>
        </p:nvSpPr>
        <p:spPr>
          <a:xfrm>
            <a:off x="4267200" y="1746504"/>
            <a:ext cx="4480560" cy="1707259"/>
          </a:xfrm>
          <a:prstGeom prst="rect">
            <a:avLst/>
          </a:prstGeom>
          <a:blipFill>
            <a:blip r:embed="rId11" cstate="print"/>
            <a:stretch>
              <a:fillRect/>
            </a:stretch>
          </a:blipFill>
        </p:spPr>
        <p:txBody>
          <a:bodyPr wrap="square" lIns="0" tIns="0" rIns="0" bIns="0" rtlCol="0"/>
          <a:lstStyle/>
          <a:p>
            <a:endParaRPr/>
          </a:p>
        </p:txBody>
      </p:sp>
      <p:sp>
        <p:nvSpPr>
          <p:cNvPr id="20" name="object 20"/>
          <p:cNvSpPr/>
          <p:nvPr/>
        </p:nvSpPr>
        <p:spPr>
          <a:xfrm>
            <a:off x="4267200" y="1600201"/>
            <a:ext cx="4480560" cy="1945060"/>
          </a:xfrm>
          <a:custGeom>
            <a:avLst/>
            <a:gdLst/>
            <a:ahLst/>
            <a:cxnLst/>
            <a:rect l="l" t="t" r="r" b="b"/>
            <a:pathLst>
              <a:path w="4480559" h="3694429">
                <a:moveTo>
                  <a:pt x="0" y="615696"/>
                </a:moveTo>
                <a:lnTo>
                  <a:pt x="1852" y="567587"/>
                </a:lnTo>
                <a:lnTo>
                  <a:pt x="7319" y="520490"/>
                </a:lnTo>
                <a:lnTo>
                  <a:pt x="16264" y="474541"/>
                </a:lnTo>
                <a:lnTo>
                  <a:pt x="28548" y="429878"/>
                </a:lnTo>
                <a:lnTo>
                  <a:pt x="44036" y="386636"/>
                </a:lnTo>
                <a:lnTo>
                  <a:pt x="62590" y="344954"/>
                </a:lnTo>
                <a:lnTo>
                  <a:pt x="84074" y="304969"/>
                </a:lnTo>
                <a:lnTo>
                  <a:pt x="108349" y="266817"/>
                </a:lnTo>
                <a:lnTo>
                  <a:pt x="135280" y="230634"/>
                </a:lnTo>
                <a:lnTo>
                  <a:pt x="164729" y="196560"/>
                </a:lnTo>
                <a:lnTo>
                  <a:pt x="196560" y="164729"/>
                </a:lnTo>
                <a:lnTo>
                  <a:pt x="230634" y="135280"/>
                </a:lnTo>
                <a:lnTo>
                  <a:pt x="266817" y="108349"/>
                </a:lnTo>
                <a:lnTo>
                  <a:pt x="304969" y="84074"/>
                </a:lnTo>
                <a:lnTo>
                  <a:pt x="344954" y="62590"/>
                </a:lnTo>
                <a:lnTo>
                  <a:pt x="386636" y="44036"/>
                </a:lnTo>
                <a:lnTo>
                  <a:pt x="429878" y="28548"/>
                </a:lnTo>
                <a:lnTo>
                  <a:pt x="474541" y="16264"/>
                </a:lnTo>
                <a:lnTo>
                  <a:pt x="520490" y="7319"/>
                </a:lnTo>
                <a:lnTo>
                  <a:pt x="567587" y="1852"/>
                </a:lnTo>
                <a:lnTo>
                  <a:pt x="615696" y="0"/>
                </a:lnTo>
                <a:lnTo>
                  <a:pt x="3864864" y="0"/>
                </a:lnTo>
                <a:lnTo>
                  <a:pt x="3912972" y="1852"/>
                </a:lnTo>
                <a:lnTo>
                  <a:pt x="3960069" y="7319"/>
                </a:lnTo>
                <a:lnTo>
                  <a:pt x="4006018" y="16264"/>
                </a:lnTo>
                <a:lnTo>
                  <a:pt x="4050681" y="28548"/>
                </a:lnTo>
                <a:lnTo>
                  <a:pt x="4093923" y="44036"/>
                </a:lnTo>
                <a:lnTo>
                  <a:pt x="4135605" y="62590"/>
                </a:lnTo>
                <a:lnTo>
                  <a:pt x="4175590" y="84074"/>
                </a:lnTo>
                <a:lnTo>
                  <a:pt x="4213742" y="108349"/>
                </a:lnTo>
                <a:lnTo>
                  <a:pt x="4249925" y="135280"/>
                </a:lnTo>
                <a:lnTo>
                  <a:pt x="4283999" y="164729"/>
                </a:lnTo>
                <a:lnTo>
                  <a:pt x="4315830" y="196560"/>
                </a:lnTo>
                <a:lnTo>
                  <a:pt x="4345279" y="230634"/>
                </a:lnTo>
                <a:lnTo>
                  <a:pt x="4372210" y="266817"/>
                </a:lnTo>
                <a:lnTo>
                  <a:pt x="4396486" y="304969"/>
                </a:lnTo>
                <a:lnTo>
                  <a:pt x="4417969" y="344954"/>
                </a:lnTo>
                <a:lnTo>
                  <a:pt x="4436523" y="386636"/>
                </a:lnTo>
                <a:lnTo>
                  <a:pt x="4452011" y="429878"/>
                </a:lnTo>
                <a:lnTo>
                  <a:pt x="4464295" y="474541"/>
                </a:lnTo>
                <a:lnTo>
                  <a:pt x="4473240" y="520490"/>
                </a:lnTo>
                <a:lnTo>
                  <a:pt x="4478707" y="567587"/>
                </a:lnTo>
                <a:lnTo>
                  <a:pt x="4480559" y="615696"/>
                </a:lnTo>
                <a:lnTo>
                  <a:pt x="4480559" y="3078480"/>
                </a:lnTo>
                <a:lnTo>
                  <a:pt x="4478707" y="3126588"/>
                </a:lnTo>
                <a:lnTo>
                  <a:pt x="4473240" y="3173685"/>
                </a:lnTo>
                <a:lnTo>
                  <a:pt x="4464295" y="3219634"/>
                </a:lnTo>
                <a:lnTo>
                  <a:pt x="4452011" y="3264297"/>
                </a:lnTo>
                <a:lnTo>
                  <a:pt x="4436523" y="3307539"/>
                </a:lnTo>
                <a:lnTo>
                  <a:pt x="4417969" y="3349221"/>
                </a:lnTo>
                <a:lnTo>
                  <a:pt x="4396486" y="3389206"/>
                </a:lnTo>
                <a:lnTo>
                  <a:pt x="4372210" y="3427358"/>
                </a:lnTo>
                <a:lnTo>
                  <a:pt x="4345279" y="3463541"/>
                </a:lnTo>
                <a:lnTo>
                  <a:pt x="4315830" y="3497615"/>
                </a:lnTo>
                <a:lnTo>
                  <a:pt x="4283999" y="3529446"/>
                </a:lnTo>
                <a:lnTo>
                  <a:pt x="4249925" y="3558895"/>
                </a:lnTo>
                <a:lnTo>
                  <a:pt x="4213742" y="3585826"/>
                </a:lnTo>
                <a:lnTo>
                  <a:pt x="4175590" y="3610102"/>
                </a:lnTo>
                <a:lnTo>
                  <a:pt x="4135605" y="3631585"/>
                </a:lnTo>
                <a:lnTo>
                  <a:pt x="4093923" y="3650139"/>
                </a:lnTo>
                <a:lnTo>
                  <a:pt x="4050681" y="3665627"/>
                </a:lnTo>
                <a:lnTo>
                  <a:pt x="4006018" y="3677911"/>
                </a:lnTo>
                <a:lnTo>
                  <a:pt x="3960069" y="3686856"/>
                </a:lnTo>
                <a:lnTo>
                  <a:pt x="3912972" y="3692323"/>
                </a:lnTo>
                <a:lnTo>
                  <a:pt x="3864864" y="3694176"/>
                </a:lnTo>
                <a:lnTo>
                  <a:pt x="615696" y="3694176"/>
                </a:lnTo>
                <a:lnTo>
                  <a:pt x="567587" y="3692323"/>
                </a:lnTo>
                <a:lnTo>
                  <a:pt x="520490" y="3686856"/>
                </a:lnTo>
                <a:lnTo>
                  <a:pt x="474541" y="3677911"/>
                </a:lnTo>
                <a:lnTo>
                  <a:pt x="429878" y="3665627"/>
                </a:lnTo>
                <a:lnTo>
                  <a:pt x="386636" y="3650139"/>
                </a:lnTo>
                <a:lnTo>
                  <a:pt x="344954" y="3631585"/>
                </a:lnTo>
                <a:lnTo>
                  <a:pt x="304969" y="3610102"/>
                </a:lnTo>
                <a:lnTo>
                  <a:pt x="266817" y="3585826"/>
                </a:lnTo>
                <a:lnTo>
                  <a:pt x="230634" y="3558895"/>
                </a:lnTo>
                <a:lnTo>
                  <a:pt x="196560" y="3529446"/>
                </a:lnTo>
                <a:lnTo>
                  <a:pt x="164729" y="3497615"/>
                </a:lnTo>
                <a:lnTo>
                  <a:pt x="135280" y="3463541"/>
                </a:lnTo>
                <a:lnTo>
                  <a:pt x="108349" y="3427358"/>
                </a:lnTo>
                <a:lnTo>
                  <a:pt x="84074" y="3389206"/>
                </a:lnTo>
                <a:lnTo>
                  <a:pt x="62590" y="3349221"/>
                </a:lnTo>
                <a:lnTo>
                  <a:pt x="44036" y="3307539"/>
                </a:lnTo>
                <a:lnTo>
                  <a:pt x="28548" y="3264297"/>
                </a:lnTo>
                <a:lnTo>
                  <a:pt x="16264" y="3219634"/>
                </a:lnTo>
                <a:lnTo>
                  <a:pt x="7319" y="3173685"/>
                </a:lnTo>
                <a:lnTo>
                  <a:pt x="1852" y="3126588"/>
                </a:lnTo>
                <a:lnTo>
                  <a:pt x="0" y="3078480"/>
                </a:lnTo>
                <a:lnTo>
                  <a:pt x="0" y="615696"/>
                </a:lnTo>
                <a:close/>
              </a:path>
            </a:pathLst>
          </a:custGeom>
          <a:ln w="9144">
            <a:solidFill>
              <a:srgbClr val="97B853"/>
            </a:solidFill>
          </a:ln>
        </p:spPr>
        <p:txBody>
          <a:bodyPr wrap="square" lIns="0" tIns="0" rIns="0" bIns="0" rtlCol="0"/>
          <a:lstStyle/>
          <a:p>
            <a:endParaRPr/>
          </a:p>
        </p:txBody>
      </p:sp>
      <p:sp>
        <p:nvSpPr>
          <p:cNvPr id="21" name="object 21"/>
          <p:cNvSpPr txBox="1"/>
          <p:nvPr/>
        </p:nvSpPr>
        <p:spPr>
          <a:xfrm>
            <a:off x="7467601" y="2014745"/>
            <a:ext cx="1229230" cy="243656"/>
          </a:xfrm>
          <a:prstGeom prst="rect">
            <a:avLst/>
          </a:prstGeom>
        </p:spPr>
        <p:txBody>
          <a:bodyPr vert="horz" wrap="square" lIns="0" tIns="12700" rIns="0" bIns="0" rtlCol="0">
            <a:spAutoFit/>
          </a:bodyPr>
          <a:lstStyle/>
          <a:p>
            <a:pPr marL="12700">
              <a:lnSpc>
                <a:spcPct val="100000"/>
              </a:lnSpc>
              <a:spcBef>
                <a:spcPts val="100"/>
              </a:spcBef>
            </a:pPr>
            <a:r>
              <a:rPr lang="en-US" sz="1500" b="1" spc="-5" dirty="0" smtClean="0">
                <a:solidFill>
                  <a:srgbClr val="CC00CC"/>
                </a:solidFill>
                <a:latin typeface="Times New Roman"/>
                <a:cs typeface="Times New Roman"/>
              </a:rPr>
              <a:t>1.037</a:t>
            </a:r>
            <a:r>
              <a:rPr lang="vi-VN" sz="1500" b="1" spc="-5" dirty="0" smtClean="0">
                <a:solidFill>
                  <a:srgbClr val="CC00CC"/>
                </a:solidFill>
                <a:latin typeface="Times New Roman"/>
                <a:cs typeface="Times New Roman"/>
              </a:rPr>
              <a:t> </a:t>
            </a:r>
            <a:r>
              <a:rPr sz="1500" b="1" dirty="0" err="1" smtClean="0">
                <a:solidFill>
                  <a:srgbClr val="CC00CC"/>
                </a:solidFill>
                <a:latin typeface="Times New Roman"/>
                <a:cs typeface="Times New Roman"/>
              </a:rPr>
              <a:t>tỷ</a:t>
            </a:r>
            <a:r>
              <a:rPr lang="en-US" sz="1500" b="1" dirty="0" smtClean="0">
                <a:solidFill>
                  <a:srgbClr val="CC00CC"/>
                </a:solidFill>
                <a:latin typeface="Times New Roman"/>
                <a:cs typeface="Times New Roman"/>
              </a:rPr>
              <a:t> </a:t>
            </a:r>
            <a:r>
              <a:rPr lang="en-US" sz="1500" b="1" dirty="0" err="1" smtClean="0">
                <a:solidFill>
                  <a:srgbClr val="CC00CC"/>
                </a:solidFill>
                <a:latin typeface="Times New Roman"/>
                <a:cs typeface="Times New Roman"/>
              </a:rPr>
              <a:t>đồng</a:t>
            </a:r>
            <a:r>
              <a:rPr lang="en-US" sz="1500" b="1" dirty="0" smtClean="0">
                <a:solidFill>
                  <a:srgbClr val="CC00CC"/>
                </a:solidFill>
                <a:latin typeface="Times New Roman"/>
                <a:cs typeface="Times New Roman"/>
              </a:rPr>
              <a:t> </a:t>
            </a:r>
            <a:endParaRPr sz="1500" dirty="0">
              <a:latin typeface="Times New Roman"/>
              <a:cs typeface="Times New Roman"/>
            </a:endParaRPr>
          </a:p>
        </p:txBody>
      </p:sp>
      <p:sp>
        <p:nvSpPr>
          <p:cNvPr id="22" name="object 22"/>
          <p:cNvSpPr txBox="1"/>
          <p:nvPr/>
        </p:nvSpPr>
        <p:spPr>
          <a:xfrm>
            <a:off x="4527041" y="1807845"/>
            <a:ext cx="3089910" cy="474489"/>
          </a:xfrm>
          <a:prstGeom prst="rect">
            <a:avLst/>
          </a:prstGeom>
        </p:spPr>
        <p:txBody>
          <a:bodyPr vert="horz" wrap="square" lIns="0" tIns="12700" rIns="0" bIns="0" rtlCol="0">
            <a:spAutoFit/>
          </a:bodyPr>
          <a:lstStyle/>
          <a:p>
            <a:pPr marL="12700">
              <a:lnSpc>
                <a:spcPct val="100000"/>
              </a:lnSpc>
              <a:spcBef>
                <a:spcPts val="100"/>
              </a:spcBef>
            </a:pPr>
            <a:r>
              <a:rPr sz="1500" b="1" i="1" spc="-15" dirty="0">
                <a:solidFill>
                  <a:srgbClr val="001F5F"/>
                </a:solidFill>
                <a:latin typeface="Times New Roman"/>
                <a:cs typeface="Times New Roman"/>
              </a:rPr>
              <a:t>Trong </a:t>
            </a:r>
            <a:r>
              <a:rPr sz="1500" b="1" i="1" dirty="0">
                <a:solidFill>
                  <a:srgbClr val="001F5F"/>
                </a:solidFill>
                <a:latin typeface="Times New Roman"/>
                <a:cs typeface="Times New Roman"/>
              </a:rPr>
              <a:t>đó:</a:t>
            </a:r>
            <a:endParaRPr sz="1500" dirty="0">
              <a:latin typeface="Times New Roman"/>
              <a:cs typeface="Times New Roman"/>
            </a:endParaRPr>
          </a:p>
          <a:p>
            <a:pPr marL="59690">
              <a:lnSpc>
                <a:spcPct val="100000"/>
              </a:lnSpc>
            </a:pPr>
            <a:r>
              <a:rPr sz="1500" i="1" dirty="0">
                <a:solidFill>
                  <a:srgbClr val="001F5F"/>
                </a:solidFill>
                <a:latin typeface="Times New Roman"/>
                <a:cs typeface="Times New Roman"/>
              </a:rPr>
              <a:t>* </a:t>
            </a:r>
            <a:r>
              <a:rPr sz="1500" i="1" spc="-5" dirty="0">
                <a:solidFill>
                  <a:srgbClr val="001F5F"/>
                </a:solidFill>
                <a:latin typeface="Times New Roman"/>
                <a:cs typeface="Times New Roman"/>
              </a:rPr>
              <a:t>Chi giáo dục, </a:t>
            </a:r>
            <a:r>
              <a:rPr sz="1500" i="1" spc="-10" dirty="0">
                <a:solidFill>
                  <a:srgbClr val="001F5F"/>
                </a:solidFill>
                <a:latin typeface="Times New Roman"/>
                <a:cs typeface="Times New Roman"/>
              </a:rPr>
              <a:t>đào </a:t>
            </a:r>
            <a:r>
              <a:rPr sz="1500" i="1" spc="-5" dirty="0">
                <a:solidFill>
                  <a:srgbClr val="001F5F"/>
                </a:solidFill>
                <a:latin typeface="Times New Roman"/>
                <a:cs typeface="Times New Roman"/>
              </a:rPr>
              <a:t>tạo và </a:t>
            </a:r>
            <a:r>
              <a:rPr sz="1500" i="1" dirty="0">
                <a:solidFill>
                  <a:srgbClr val="001F5F"/>
                </a:solidFill>
                <a:latin typeface="Times New Roman"/>
                <a:cs typeface="Times New Roman"/>
              </a:rPr>
              <a:t>dạy</a:t>
            </a:r>
            <a:r>
              <a:rPr sz="1500" i="1" spc="355" dirty="0">
                <a:solidFill>
                  <a:srgbClr val="001F5F"/>
                </a:solidFill>
                <a:latin typeface="Times New Roman"/>
                <a:cs typeface="Times New Roman"/>
              </a:rPr>
              <a:t> </a:t>
            </a:r>
            <a:r>
              <a:rPr sz="1500" i="1" spc="-5" dirty="0" err="1">
                <a:solidFill>
                  <a:srgbClr val="001F5F"/>
                </a:solidFill>
                <a:latin typeface="Times New Roman"/>
                <a:cs typeface="Times New Roman"/>
              </a:rPr>
              <a:t>nghề</a:t>
            </a:r>
            <a:r>
              <a:rPr sz="1500" i="1" spc="-5" dirty="0" smtClean="0">
                <a:solidFill>
                  <a:srgbClr val="001F5F"/>
                </a:solidFill>
                <a:latin typeface="Times New Roman"/>
                <a:cs typeface="Times New Roman"/>
              </a:rPr>
              <a:t>:</a:t>
            </a:r>
            <a:endParaRPr sz="1500" dirty="0">
              <a:latin typeface="Times New Roman"/>
              <a:cs typeface="Times New Roman"/>
            </a:endParaRPr>
          </a:p>
        </p:txBody>
      </p:sp>
      <p:sp>
        <p:nvSpPr>
          <p:cNvPr id="23" name="object 23"/>
          <p:cNvSpPr txBox="1"/>
          <p:nvPr/>
        </p:nvSpPr>
        <p:spPr>
          <a:xfrm>
            <a:off x="4527040" y="2493340"/>
            <a:ext cx="4007359" cy="243656"/>
          </a:xfrm>
          <a:prstGeom prst="rect">
            <a:avLst/>
          </a:prstGeom>
        </p:spPr>
        <p:txBody>
          <a:bodyPr vert="horz" wrap="square" lIns="0" tIns="12700" rIns="0" bIns="0" rtlCol="0">
            <a:spAutoFit/>
          </a:bodyPr>
          <a:lstStyle/>
          <a:p>
            <a:pPr marL="12700" marR="5080" algn="just">
              <a:lnSpc>
                <a:spcPct val="100000"/>
              </a:lnSpc>
              <a:spcBef>
                <a:spcPts val="5"/>
              </a:spcBef>
            </a:pPr>
            <a:r>
              <a:rPr sz="1500" i="1" dirty="0" smtClean="0">
                <a:solidFill>
                  <a:srgbClr val="001F5F"/>
                </a:solidFill>
                <a:latin typeface="Times New Roman"/>
                <a:cs typeface="Times New Roman"/>
              </a:rPr>
              <a:t>* </a:t>
            </a:r>
            <a:r>
              <a:rPr sz="1500" i="1" spc="-5" dirty="0">
                <a:solidFill>
                  <a:srgbClr val="001F5F"/>
                </a:solidFill>
                <a:latin typeface="Times New Roman"/>
                <a:cs typeface="Times New Roman"/>
              </a:rPr>
              <a:t>Chi khoa học công nghệ: </a:t>
            </a:r>
            <a:r>
              <a:rPr lang="en-US" sz="1500" b="1" dirty="0" smtClean="0">
                <a:solidFill>
                  <a:srgbClr val="CC00CC"/>
                </a:solidFill>
                <a:latin typeface="Times New Roman"/>
                <a:cs typeface="Times New Roman"/>
              </a:rPr>
              <a:t>45,2</a:t>
            </a:r>
            <a:r>
              <a:rPr sz="1500" b="1" dirty="0" smtClean="0">
                <a:solidFill>
                  <a:srgbClr val="CC00CC"/>
                </a:solidFill>
                <a:latin typeface="Times New Roman"/>
                <a:cs typeface="Times New Roman"/>
              </a:rPr>
              <a:t> </a:t>
            </a:r>
            <a:r>
              <a:rPr sz="1500" b="1" spc="-5" dirty="0" err="1">
                <a:solidFill>
                  <a:srgbClr val="CC00CC"/>
                </a:solidFill>
                <a:latin typeface="Times New Roman"/>
                <a:cs typeface="Times New Roman"/>
              </a:rPr>
              <a:t>tỷ</a:t>
            </a:r>
            <a:r>
              <a:rPr sz="1500" b="1" spc="-5" dirty="0">
                <a:solidFill>
                  <a:srgbClr val="CC00CC"/>
                </a:solidFill>
                <a:latin typeface="Times New Roman"/>
                <a:cs typeface="Times New Roman"/>
              </a:rPr>
              <a:t> </a:t>
            </a:r>
            <a:r>
              <a:rPr sz="1500" b="1" spc="-5" dirty="0" err="1" smtClean="0">
                <a:solidFill>
                  <a:srgbClr val="CC00CC"/>
                </a:solidFill>
                <a:latin typeface="Times New Roman"/>
                <a:cs typeface="Times New Roman"/>
              </a:rPr>
              <a:t>đồng</a:t>
            </a:r>
            <a:endParaRPr sz="1500" dirty="0">
              <a:latin typeface="Times New Roman"/>
              <a:cs typeface="Times New Roman"/>
            </a:endParaRPr>
          </a:p>
        </p:txBody>
      </p:sp>
      <p:sp>
        <p:nvSpPr>
          <p:cNvPr id="24" name="object 24"/>
          <p:cNvSpPr/>
          <p:nvPr/>
        </p:nvSpPr>
        <p:spPr>
          <a:xfrm>
            <a:off x="3714744" y="4857760"/>
            <a:ext cx="503682" cy="625614"/>
          </a:xfrm>
          <a:prstGeom prst="rect">
            <a:avLst/>
          </a:prstGeom>
          <a:blipFill>
            <a:blip r:embed="rId12" cstate="print"/>
            <a:stretch>
              <a:fillRect/>
            </a:stretch>
          </a:blipFill>
        </p:spPr>
        <p:txBody>
          <a:bodyPr wrap="square" lIns="0" tIns="0" rIns="0" bIns="0" rtlCol="0"/>
          <a:lstStyle/>
          <a:p>
            <a:endParaRPr/>
          </a:p>
        </p:txBody>
      </p:sp>
      <p:sp>
        <p:nvSpPr>
          <p:cNvPr id="25" name="object 25"/>
          <p:cNvSpPr/>
          <p:nvPr/>
        </p:nvSpPr>
        <p:spPr>
          <a:xfrm>
            <a:off x="790955" y="734568"/>
            <a:ext cx="7786116" cy="736091"/>
          </a:xfrm>
          <a:prstGeom prst="rect">
            <a:avLst/>
          </a:prstGeom>
          <a:blipFill>
            <a:blip r:embed="rId13" cstate="print"/>
            <a:stretch>
              <a:fillRect/>
            </a:stretch>
          </a:blipFill>
        </p:spPr>
        <p:txBody>
          <a:bodyPr wrap="square" lIns="0" tIns="0" rIns="0" bIns="0" rtlCol="0"/>
          <a:lstStyle/>
          <a:p>
            <a:endParaRPr/>
          </a:p>
        </p:txBody>
      </p:sp>
      <p:sp>
        <p:nvSpPr>
          <p:cNvPr id="26" name="object 26"/>
          <p:cNvSpPr/>
          <p:nvPr/>
        </p:nvSpPr>
        <p:spPr>
          <a:xfrm>
            <a:off x="749808" y="716267"/>
            <a:ext cx="7866888" cy="835164"/>
          </a:xfrm>
          <a:prstGeom prst="rect">
            <a:avLst/>
          </a:prstGeom>
          <a:blipFill>
            <a:blip r:embed="rId14" cstate="print"/>
            <a:stretch>
              <a:fillRect/>
            </a:stretch>
          </a:blipFill>
        </p:spPr>
        <p:txBody>
          <a:bodyPr wrap="square" lIns="0" tIns="0" rIns="0" bIns="0" rtlCol="0"/>
          <a:lstStyle/>
          <a:p>
            <a:endParaRPr/>
          </a:p>
        </p:txBody>
      </p:sp>
      <p:sp>
        <p:nvSpPr>
          <p:cNvPr id="27" name="object 27"/>
          <p:cNvSpPr/>
          <p:nvPr/>
        </p:nvSpPr>
        <p:spPr>
          <a:xfrm>
            <a:off x="838200" y="762000"/>
            <a:ext cx="7696200" cy="646176"/>
          </a:xfrm>
          <a:prstGeom prst="rect">
            <a:avLst/>
          </a:prstGeom>
          <a:blipFill>
            <a:blip r:embed="rId15" cstate="print"/>
            <a:stretch>
              <a:fillRect/>
            </a:stretch>
          </a:blipFill>
        </p:spPr>
        <p:txBody>
          <a:bodyPr wrap="square" lIns="0" tIns="0" rIns="0" bIns="0" rtlCol="0"/>
          <a:lstStyle/>
          <a:p>
            <a:endParaRPr/>
          </a:p>
        </p:txBody>
      </p:sp>
      <p:sp>
        <p:nvSpPr>
          <p:cNvPr id="28" name="object 28"/>
          <p:cNvSpPr txBox="1"/>
          <p:nvPr/>
        </p:nvSpPr>
        <p:spPr>
          <a:xfrm>
            <a:off x="838200" y="762000"/>
            <a:ext cx="7696200" cy="592470"/>
          </a:xfrm>
          <a:prstGeom prst="rect">
            <a:avLst/>
          </a:prstGeom>
          <a:ln w="9144">
            <a:solidFill>
              <a:srgbClr val="97B853"/>
            </a:solidFill>
          </a:ln>
        </p:spPr>
        <p:txBody>
          <a:bodyPr vert="horz" wrap="square" lIns="0" tIns="38100" rIns="0" bIns="0" rtlCol="0">
            <a:spAutoFit/>
          </a:bodyPr>
          <a:lstStyle/>
          <a:p>
            <a:pPr marL="91440" marR="82550" algn="ctr">
              <a:lnSpc>
                <a:spcPct val="100000"/>
              </a:lnSpc>
              <a:spcBef>
                <a:spcPts val="300"/>
              </a:spcBef>
            </a:pPr>
            <a:r>
              <a:rPr sz="1800" dirty="0">
                <a:latin typeface="Times New Roman"/>
                <a:cs typeface="Times New Roman"/>
              </a:rPr>
              <a:t>Chi thường </a:t>
            </a:r>
            <a:r>
              <a:rPr sz="1800" spc="-5" dirty="0">
                <a:latin typeface="Times New Roman"/>
                <a:cs typeface="Times New Roman"/>
              </a:rPr>
              <a:t>xuyên: </a:t>
            </a:r>
            <a:r>
              <a:rPr lang="en-US" sz="1800" b="1" spc="-5" dirty="0" smtClean="0">
                <a:solidFill>
                  <a:srgbClr val="FF0000"/>
                </a:solidFill>
                <a:latin typeface="Times New Roman"/>
                <a:cs typeface="Times New Roman"/>
              </a:rPr>
              <a:t>13.508</a:t>
            </a:r>
            <a:r>
              <a:rPr lang="vi-VN" sz="1800" b="1" spc="-5" dirty="0" smtClean="0">
                <a:solidFill>
                  <a:srgbClr val="FF0000"/>
                </a:solidFill>
                <a:latin typeface="Times New Roman"/>
                <a:cs typeface="Times New Roman"/>
              </a:rPr>
              <a:t> </a:t>
            </a:r>
            <a:r>
              <a:rPr sz="1800" b="1" spc="-10" dirty="0" err="1" smtClean="0">
                <a:solidFill>
                  <a:srgbClr val="FF0000"/>
                </a:solidFill>
                <a:latin typeface="Times New Roman"/>
                <a:cs typeface="Times New Roman"/>
              </a:rPr>
              <a:t>tỷ</a:t>
            </a:r>
            <a:r>
              <a:rPr sz="1800" b="1" spc="-10" dirty="0" smtClean="0">
                <a:solidFill>
                  <a:srgbClr val="FF0000"/>
                </a:solidFill>
                <a:latin typeface="Times New Roman"/>
                <a:cs typeface="Times New Roman"/>
              </a:rPr>
              <a:t> </a:t>
            </a:r>
            <a:r>
              <a:rPr sz="1800" b="1" spc="-5" dirty="0">
                <a:solidFill>
                  <a:srgbClr val="FF0000"/>
                </a:solidFill>
                <a:latin typeface="Times New Roman"/>
                <a:cs typeface="Times New Roman"/>
              </a:rPr>
              <a:t>đồng</a:t>
            </a:r>
            <a:r>
              <a:rPr sz="1800" spc="-5" dirty="0">
                <a:latin typeface="Times New Roman"/>
                <a:cs typeface="Times New Roman"/>
              </a:rPr>
              <a:t>, chiếm tỷ </a:t>
            </a:r>
            <a:r>
              <a:rPr sz="1800" spc="-5" dirty="0" err="1">
                <a:latin typeface="Times New Roman"/>
                <a:cs typeface="Times New Roman"/>
              </a:rPr>
              <a:t>trọng</a:t>
            </a:r>
            <a:r>
              <a:rPr sz="1800" spc="-5" dirty="0">
                <a:latin typeface="Times New Roman"/>
                <a:cs typeface="Times New Roman"/>
              </a:rPr>
              <a:t> </a:t>
            </a:r>
            <a:r>
              <a:rPr lang="en-US" dirty="0" smtClean="0">
                <a:latin typeface="Times New Roman"/>
                <a:cs typeface="Times New Roman"/>
              </a:rPr>
              <a:t>46,3</a:t>
            </a:r>
            <a:r>
              <a:rPr sz="1800" dirty="0" smtClean="0">
                <a:latin typeface="Times New Roman"/>
                <a:cs typeface="Times New Roman"/>
              </a:rPr>
              <a:t>% </a:t>
            </a:r>
            <a:r>
              <a:rPr sz="1800" dirty="0">
                <a:latin typeface="Times New Roman"/>
                <a:cs typeface="Times New Roman"/>
              </a:rPr>
              <a:t>tổng chi cân đối </a:t>
            </a:r>
            <a:r>
              <a:rPr sz="1800" spc="-5" dirty="0">
                <a:latin typeface="Times New Roman"/>
                <a:cs typeface="Times New Roman"/>
              </a:rPr>
              <a:t>ngân  </a:t>
            </a:r>
            <a:r>
              <a:rPr sz="1800" dirty="0">
                <a:latin typeface="Times New Roman"/>
                <a:cs typeface="Times New Roman"/>
              </a:rPr>
              <a:t>sách </a:t>
            </a:r>
            <a:r>
              <a:rPr sz="1800" dirty="0" err="1">
                <a:latin typeface="Times New Roman"/>
                <a:cs typeface="Times New Roman"/>
              </a:rPr>
              <a:t>địa</a:t>
            </a:r>
            <a:r>
              <a:rPr sz="1800" dirty="0">
                <a:latin typeface="Times New Roman"/>
                <a:cs typeface="Times New Roman"/>
              </a:rPr>
              <a:t> </a:t>
            </a:r>
            <a:r>
              <a:rPr sz="1800" spc="-5" dirty="0" err="1" smtClean="0">
                <a:latin typeface="Times New Roman"/>
                <a:cs typeface="Times New Roman"/>
              </a:rPr>
              <a:t>phương</a:t>
            </a:r>
            <a:r>
              <a:rPr sz="1800" dirty="0" smtClean="0">
                <a:latin typeface="Times New Roman"/>
                <a:cs typeface="Times New Roman"/>
              </a:rPr>
              <a:t>.</a:t>
            </a:r>
            <a:endParaRPr sz="1800" dirty="0">
              <a:latin typeface="Times New Roman"/>
              <a:cs typeface="Times New Roman"/>
            </a:endParaRPr>
          </a:p>
        </p:txBody>
      </p:sp>
      <p:sp>
        <p:nvSpPr>
          <p:cNvPr id="29" name="object 29"/>
          <p:cNvSpPr txBox="1"/>
          <p:nvPr/>
        </p:nvSpPr>
        <p:spPr>
          <a:xfrm>
            <a:off x="1621282" y="1429638"/>
            <a:ext cx="1329690" cy="258404"/>
          </a:xfrm>
          <a:prstGeom prst="rect">
            <a:avLst/>
          </a:prstGeom>
        </p:spPr>
        <p:txBody>
          <a:bodyPr vert="horz" wrap="square" lIns="0" tIns="12065" rIns="0" bIns="0" rtlCol="0">
            <a:spAutoFit/>
          </a:bodyPr>
          <a:lstStyle/>
          <a:p>
            <a:pPr marL="12700">
              <a:lnSpc>
                <a:spcPct val="100000"/>
              </a:lnSpc>
              <a:spcBef>
                <a:spcPts val="95"/>
              </a:spcBef>
            </a:pPr>
            <a:r>
              <a:rPr sz="1600" b="1" i="1" spc="-120" dirty="0">
                <a:latin typeface="Times New Roman" panose="02020603050405020304" pitchFamily="18" charset="0"/>
                <a:cs typeface="Times New Roman" panose="02020603050405020304" pitchFamily="18" charset="0"/>
              </a:rPr>
              <a:t>Đơn </a:t>
            </a:r>
            <a:r>
              <a:rPr sz="1600" b="1" i="1" spc="-100" dirty="0">
                <a:latin typeface="Times New Roman" panose="02020603050405020304" pitchFamily="18" charset="0"/>
                <a:cs typeface="Times New Roman" panose="02020603050405020304" pitchFamily="18" charset="0"/>
              </a:rPr>
              <a:t>vị: </a:t>
            </a:r>
            <a:r>
              <a:rPr sz="1600" b="1" i="1" spc="-65" dirty="0">
                <a:latin typeface="Times New Roman" panose="02020603050405020304" pitchFamily="18" charset="0"/>
                <a:cs typeface="Times New Roman" panose="02020603050405020304" pitchFamily="18" charset="0"/>
              </a:rPr>
              <a:t>tỷ</a:t>
            </a:r>
            <a:r>
              <a:rPr sz="1600" b="1" i="1" spc="-95" dirty="0">
                <a:latin typeface="Times New Roman" panose="02020603050405020304" pitchFamily="18" charset="0"/>
                <a:cs typeface="Times New Roman" panose="02020603050405020304" pitchFamily="18" charset="0"/>
              </a:rPr>
              <a:t> </a:t>
            </a:r>
            <a:r>
              <a:rPr sz="1600" b="1" i="1" spc="-125" dirty="0">
                <a:latin typeface="Times New Roman" panose="02020603050405020304" pitchFamily="18" charset="0"/>
                <a:cs typeface="Times New Roman" panose="02020603050405020304" pitchFamily="18" charset="0"/>
              </a:rPr>
              <a:t>đồng</a:t>
            </a:r>
            <a:endParaRPr sz="16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1714" cy="642365"/>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1563369" y="91820"/>
            <a:ext cx="6209031" cy="320601"/>
          </a:xfrm>
          <a:prstGeom prst="rect">
            <a:avLst/>
          </a:prstGeom>
        </p:spPr>
        <p:txBody>
          <a:bodyPr vert="horz" wrap="square" lIns="0" tIns="12700" rIns="0" bIns="0" rtlCol="0">
            <a:spAutoFit/>
          </a:bodyPr>
          <a:lstStyle/>
          <a:p>
            <a:pPr marL="12700">
              <a:lnSpc>
                <a:spcPct val="100000"/>
              </a:lnSpc>
              <a:spcBef>
                <a:spcPts val="100"/>
              </a:spcBef>
            </a:pPr>
            <a:r>
              <a:rPr spc="-160" dirty="0">
                <a:latin typeface="Times New Roman" panose="02020603050405020304" pitchFamily="18" charset="0"/>
                <a:cs typeface="Times New Roman" panose="02020603050405020304" pitchFamily="18" charset="0"/>
              </a:rPr>
              <a:t>DỰ </a:t>
            </a:r>
            <a:r>
              <a:rPr lang="en-US" spc="-160"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TOÁN </a:t>
            </a:r>
            <a:r>
              <a:rPr lang="en-US" spc="-215" dirty="0" smtClean="0">
                <a:latin typeface="Times New Roman" panose="02020603050405020304" pitchFamily="18" charset="0"/>
                <a:cs typeface="Times New Roman" panose="02020603050405020304" pitchFamily="18" charset="0"/>
              </a:rPr>
              <a:t> </a:t>
            </a:r>
            <a:r>
              <a:rPr spc="-200" dirty="0" smtClean="0">
                <a:latin typeface="Times New Roman" panose="02020603050405020304" pitchFamily="18" charset="0"/>
                <a:cs typeface="Times New Roman" panose="02020603050405020304" pitchFamily="18" charset="0"/>
              </a:rPr>
              <a:t>CHI </a:t>
            </a:r>
            <a:r>
              <a:rPr lang="en-US" spc="-200" dirty="0" smtClean="0">
                <a:latin typeface="Times New Roman" panose="02020603050405020304" pitchFamily="18" charset="0"/>
                <a:cs typeface="Times New Roman" panose="02020603050405020304" pitchFamily="18" charset="0"/>
              </a:rPr>
              <a:t> </a:t>
            </a:r>
            <a:r>
              <a:rPr spc="-240" dirty="0" smtClean="0">
                <a:latin typeface="Times New Roman" panose="02020603050405020304" pitchFamily="18" charset="0"/>
                <a:cs typeface="Times New Roman" panose="02020603050405020304" pitchFamily="18" charset="0"/>
              </a:rPr>
              <a:t>NSĐP </a:t>
            </a:r>
            <a:r>
              <a:rPr lang="en-US" spc="-240" dirty="0" smtClean="0">
                <a:latin typeface="Times New Roman" panose="02020603050405020304" pitchFamily="18" charset="0"/>
                <a:cs typeface="Times New Roman" panose="02020603050405020304" pitchFamily="18" charset="0"/>
              </a:rPr>
              <a:t> </a:t>
            </a:r>
            <a:r>
              <a:rPr spc="-245" dirty="0" smtClean="0">
                <a:latin typeface="Times New Roman" panose="02020603050405020304" pitchFamily="18" charset="0"/>
                <a:cs typeface="Times New Roman" panose="02020603050405020304" pitchFamily="18" charset="0"/>
              </a:rPr>
              <a:t>VÀ </a:t>
            </a:r>
            <a:r>
              <a:rPr lang="en-US" spc="-245"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PHƯƠNG</a:t>
            </a:r>
            <a:r>
              <a:rPr lang="en-US" spc="-204"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 </a:t>
            </a:r>
            <a:r>
              <a:rPr spc="-180" dirty="0">
                <a:latin typeface="Times New Roman" panose="02020603050405020304" pitchFamily="18" charset="0"/>
                <a:cs typeface="Times New Roman" panose="02020603050405020304" pitchFamily="18" charset="0"/>
              </a:rPr>
              <a:t>ÁN </a:t>
            </a:r>
            <a:r>
              <a:rPr lang="en-US" spc="-180" dirty="0" smtClean="0">
                <a:latin typeface="Times New Roman" panose="02020603050405020304" pitchFamily="18" charset="0"/>
                <a:cs typeface="Times New Roman" panose="02020603050405020304" pitchFamily="18" charset="0"/>
              </a:rPr>
              <a:t> </a:t>
            </a:r>
            <a:r>
              <a:rPr spc="-204" dirty="0" smtClean="0">
                <a:latin typeface="Times New Roman" panose="02020603050405020304" pitchFamily="18" charset="0"/>
                <a:cs typeface="Times New Roman" panose="02020603050405020304" pitchFamily="18" charset="0"/>
              </a:rPr>
              <a:t>PHÂN </a:t>
            </a:r>
            <a:r>
              <a:rPr lang="en-US" spc="-204" dirty="0" smtClean="0">
                <a:latin typeface="Times New Roman" panose="02020603050405020304" pitchFamily="18" charset="0"/>
                <a:cs typeface="Times New Roman" panose="02020603050405020304" pitchFamily="18" charset="0"/>
              </a:rPr>
              <a:t> </a:t>
            </a:r>
            <a:r>
              <a:rPr spc="-265" dirty="0" smtClean="0">
                <a:latin typeface="Times New Roman" panose="02020603050405020304" pitchFamily="18" charset="0"/>
                <a:cs typeface="Times New Roman" panose="02020603050405020304" pitchFamily="18" charset="0"/>
              </a:rPr>
              <a:t>BỔ </a:t>
            </a:r>
            <a:r>
              <a:rPr lang="en-US" spc="-265" dirty="0" smtClean="0">
                <a:latin typeface="Times New Roman" panose="02020603050405020304" pitchFamily="18" charset="0"/>
                <a:cs typeface="Times New Roman" panose="02020603050405020304" pitchFamily="18" charset="0"/>
              </a:rPr>
              <a:t> </a:t>
            </a:r>
            <a:r>
              <a:rPr spc="-165" dirty="0" smtClean="0">
                <a:latin typeface="Times New Roman" panose="02020603050405020304" pitchFamily="18" charset="0"/>
                <a:cs typeface="Times New Roman" panose="02020603050405020304" pitchFamily="18" charset="0"/>
              </a:rPr>
              <a:t>DỰ</a:t>
            </a:r>
            <a:r>
              <a:rPr spc="-204" dirty="0" smtClean="0">
                <a:latin typeface="Times New Roman" panose="02020603050405020304" pitchFamily="18" charset="0"/>
                <a:cs typeface="Times New Roman" panose="02020603050405020304" pitchFamily="18" charset="0"/>
              </a:rPr>
              <a:t> </a:t>
            </a:r>
            <a:r>
              <a:rPr lang="en-US" spc="-204" dirty="0" smtClean="0">
                <a:latin typeface="Times New Roman" panose="02020603050405020304" pitchFamily="18" charset="0"/>
                <a:cs typeface="Times New Roman" panose="02020603050405020304" pitchFamily="18" charset="0"/>
              </a:rPr>
              <a:t> </a:t>
            </a:r>
            <a:r>
              <a:rPr spc="-215" dirty="0" smtClean="0">
                <a:latin typeface="Times New Roman" panose="02020603050405020304" pitchFamily="18" charset="0"/>
                <a:cs typeface="Times New Roman" panose="02020603050405020304" pitchFamily="18" charset="0"/>
              </a:rPr>
              <a:t>TOÁN</a:t>
            </a:r>
            <a:endParaRPr spc="-215" dirty="0">
              <a:latin typeface="Times New Roman" panose="02020603050405020304" pitchFamily="18" charset="0"/>
              <a:cs typeface="Times New Roman" panose="02020603050405020304" pitchFamily="18" charset="0"/>
            </a:endParaRPr>
          </a:p>
        </p:txBody>
      </p:sp>
      <p:sp>
        <p:nvSpPr>
          <p:cNvPr id="4" name="object 4"/>
          <p:cNvSpPr/>
          <p:nvPr/>
        </p:nvSpPr>
        <p:spPr>
          <a:xfrm>
            <a:off x="305943" y="0"/>
            <a:ext cx="8623775" cy="5805264"/>
          </a:xfrm>
          <a:custGeom>
            <a:avLst/>
            <a:gdLst/>
            <a:ahLst/>
            <a:cxnLst/>
            <a:rect l="l" t="t" r="r" b="b"/>
            <a:pathLst>
              <a:path w="8534400" h="5210809">
                <a:moveTo>
                  <a:pt x="0" y="868426"/>
                </a:moveTo>
                <a:lnTo>
                  <a:pt x="1284" y="820784"/>
                </a:lnTo>
                <a:lnTo>
                  <a:pt x="5095" y="773812"/>
                </a:lnTo>
                <a:lnTo>
                  <a:pt x="11366" y="727578"/>
                </a:lnTo>
                <a:lnTo>
                  <a:pt x="20030" y="682148"/>
                </a:lnTo>
                <a:lnTo>
                  <a:pt x="31021" y="637587"/>
                </a:lnTo>
                <a:lnTo>
                  <a:pt x="44273" y="593961"/>
                </a:lnTo>
                <a:lnTo>
                  <a:pt x="59719" y="551338"/>
                </a:lnTo>
                <a:lnTo>
                  <a:pt x="77295" y="509783"/>
                </a:lnTo>
                <a:lnTo>
                  <a:pt x="96932" y="469363"/>
                </a:lnTo>
                <a:lnTo>
                  <a:pt x="118566" y="430144"/>
                </a:lnTo>
                <a:lnTo>
                  <a:pt x="142129" y="392192"/>
                </a:lnTo>
                <a:lnTo>
                  <a:pt x="167556" y="355573"/>
                </a:lnTo>
                <a:lnTo>
                  <a:pt x="194781" y="320354"/>
                </a:lnTo>
                <a:lnTo>
                  <a:pt x="223736" y="286601"/>
                </a:lnTo>
                <a:lnTo>
                  <a:pt x="254357" y="254380"/>
                </a:lnTo>
                <a:lnTo>
                  <a:pt x="286576" y="223758"/>
                </a:lnTo>
                <a:lnTo>
                  <a:pt x="320328" y="194801"/>
                </a:lnTo>
                <a:lnTo>
                  <a:pt x="355546" y="167574"/>
                </a:lnTo>
                <a:lnTo>
                  <a:pt x="392164" y="142145"/>
                </a:lnTo>
                <a:lnTo>
                  <a:pt x="430116" y="118580"/>
                </a:lnTo>
                <a:lnTo>
                  <a:pt x="469335" y="96944"/>
                </a:lnTo>
                <a:lnTo>
                  <a:pt x="509756" y="77305"/>
                </a:lnTo>
                <a:lnTo>
                  <a:pt x="551312" y="59727"/>
                </a:lnTo>
                <a:lnTo>
                  <a:pt x="593937" y="44279"/>
                </a:lnTo>
                <a:lnTo>
                  <a:pt x="637564" y="31025"/>
                </a:lnTo>
                <a:lnTo>
                  <a:pt x="682129" y="20033"/>
                </a:lnTo>
                <a:lnTo>
                  <a:pt x="727563" y="11368"/>
                </a:lnTo>
                <a:lnTo>
                  <a:pt x="773801" y="5096"/>
                </a:lnTo>
                <a:lnTo>
                  <a:pt x="820778" y="1285"/>
                </a:lnTo>
                <a:lnTo>
                  <a:pt x="868426" y="0"/>
                </a:lnTo>
                <a:lnTo>
                  <a:pt x="7665973" y="0"/>
                </a:lnTo>
                <a:lnTo>
                  <a:pt x="7713615" y="1285"/>
                </a:lnTo>
                <a:lnTo>
                  <a:pt x="7760587" y="5096"/>
                </a:lnTo>
                <a:lnTo>
                  <a:pt x="7806821" y="11368"/>
                </a:lnTo>
                <a:lnTo>
                  <a:pt x="7852251" y="20033"/>
                </a:lnTo>
                <a:lnTo>
                  <a:pt x="7896812" y="31025"/>
                </a:lnTo>
                <a:lnTo>
                  <a:pt x="7940438" y="44279"/>
                </a:lnTo>
                <a:lnTo>
                  <a:pt x="7983061" y="59727"/>
                </a:lnTo>
                <a:lnTo>
                  <a:pt x="8024616" y="77305"/>
                </a:lnTo>
                <a:lnTo>
                  <a:pt x="8065036" y="96944"/>
                </a:lnTo>
                <a:lnTo>
                  <a:pt x="8104255" y="118580"/>
                </a:lnTo>
                <a:lnTo>
                  <a:pt x="8142207" y="142145"/>
                </a:lnTo>
                <a:lnTo>
                  <a:pt x="8178826" y="167574"/>
                </a:lnTo>
                <a:lnTo>
                  <a:pt x="8214045" y="194801"/>
                </a:lnTo>
                <a:lnTo>
                  <a:pt x="8247798" y="223758"/>
                </a:lnTo>
                <a:lnTo>
                  <a:pt x="8280018" y="254380"/>
                </a:lnTo>
                <a:lnTo>
                  <a:pt x="8310641" y="286601"/>
                </a:lnTo>
                <a:lnTo>
                  <a:pt x="8339598" y="320354"/>
                </a:lnTo>
                <a:lnTo>
                  <a:pt x="8366825" y="355573"/>
                </a:lnTo>
                <a:lnTo>
                  <a:pt x="8392254" y="392192"/>
                </a:lnTo>
                <a:lnTo>
                  <a:pt x="8415819" y="430144"/>
                </a:lnTo>
                <a:lnTo>
                  <a:pt x="8437455" y="469363"/>
                </a:lnTo>
                <a:lnTo>
                  <a:pt x="8457094" y="509783"/>
                </a:lnTo>
                <a:lnTo>
                  <a:pt x="8474672" y="551338"/>
                </a:lnTo>
                <a:lnTo>
                  <a:pt x="8490120" y="593961"/>
                </a:lnTo>
                <a:lnTo>
                  <a:pt x="8503374" y="637587"/>
                </a:lnTo>
                <a:lnTo>
                  <a:pt x="8514366" y="682148"/>
                </a:lnTo>
                <a:lnTo>
                  <a:pt x="8523031" y="727578"/>
                </a:lnTo>
                <a:lnTo>
                  <a:pt x="8529303" y="773812"/>
                </a:lnTo>
                <a:lnTo>
                  <a:pt x="8533114" y="820784"/>
                </a:lnTo>
                <a:lnTo>
                  <a:pt x="8534400" y="868426"/>
                </a:lnTo>
                <a:lnTo>
                  <a:pt x="8534400" y="4342117"/>
                </a:lnTo>
                <a:lnTo>
                  <a:pt x="8533114" y="4389766"/>
                </a:lnTo>
                <a:lnTo>
                  <a:pt x="8529303" y="4436743"/>
                </a:lnTo>
                <a:lnTo>
                  <a:pt x="8523031" y="4482983"/>
                </a:lnTo>
                <a:lnTo>
                  <a:pt x="8514366" y="4528418"/>
                </a:lnTo>
                <a:lnTo>
                  <a:pt x="8503374" y="4572983"/>
                </a:lnTo>
                <a:lnTo>
                  <a:pt x="8490120" y="4616612"/>
                </a:lnTo>
                <a:lnTo>
                  <a:pt x="8474672" y="4659237"/>
                </a:lnTo>
                <a:lnTo>
                  <a:pt x="8457094" y="4700794"/>
                </a:lnTo>
                <a:lnTo>
                  <a:pt x="8437455" y="4741216"/>
                </a:lnTo>
                <a:lnTo>
                  <a:pt x="8415819" y="4780436"/>
                </a:lnTo>
                <a:lnTo>
                  <a:pt x="8392254" y="4818388"/>
                </a:lnTo>
                <a:lnTo>
                  <a:pt x="8366825" y="4855007"/>
                </a:lnTo>
                <a:lnTo>
                  <a:pt x="8339598" y="4890225"/>
                </a:lnTo>
                <a:lnTo>
                  <a:pt x="8310641" y="4923977"/>
                </a:lnTo>
                <a:lnTo>
                  <a:pt x="8280018" y="4956197"/>
                </a:lnTo>
                <a:lnTo>
                  <a:pt x="8247798" y="4986818"/>
                </a:lnTo>
                <a:lnTo>
                  <a:pt x="8214045" y="5015773"/>
                </a:lnTo>
                <a:lnTo>
                  <a:pt x="8178826" y="5042998"/>
                </a:lnTo>
                <a:lnTo>
                  <a:pt x="8142207" y="5068425"/>
                </a:lnTo>
                <a:lnTo>
                  <a:pt x="8104255" y="5091989"/>
                </a:lnTo>
                <a:lnTo>
                  <a:pt x="8065036" y="5113622"/>
                </a:lnTo>
                <a:lnTo>
                  <a:pt x="8024616" y="5133260"/>
                </a:lnTo>
                <a:lnTo>
                  <a:pt x="7983061" y="5150835"/>
                </a:lnTo>
                <a:lnTo>
                  <a:pt x="7940438" y="5166282"/>
                </a:lnTo>
                <a:lnTo>
                  <a:pt x="7896812" y="5179534"/>
                </a:lnTo>
                <a:lnTo>
                  <a:pt x="7852251" y="5190525"/>
                </a:lnTo>
                <a:lnTo>
                  <a:pt x="7806821" y="5199189"/>
                </a:lnTo>
                <a:lnTo>
                  <a:pt x="7760587" y="5205460"/>
                </a:lnTo>
                <a:lnTo>
                  <a:pt x="7713615" y="5209271"/>
                </a:lnTo>
                <a:lnTo>
                  <a:pt x="7665973" y="5210556"/>
                </a:lnTo>
                <a:lnTo>
                  <a:pt x="868426" y="5210556"/>
                </a:lnTo>
                <a:lnTo>
                  <a:pt x="820778" y="5209271"/>
                </a:lnTo>
                <a:lnTo>
                  <a:pt x="773801" y="5205460"/>
                </a:lnTo>
                <a:lnTo>
                  <a:pt x="727563" y="5199189"/>
                </a:lnTo>
                <a:lnTo>
                  <a:pt x="682129" y="5190525"/>
                </a:lnTo>
                <a:lnTo>
                  <a:pt x="637564" y="5179534"/>
                </a:lnTo>
                <a:lnTo>
                  <a:pt x="593937" y="5166282"/>
                </a:lnTo>
                <a:lnTo>
                  <a:pt x="551312" y="5150835"/>
                </a:lnTo>
                <a:lnTo>
                  <a:pt x="509756" y="5133260"/>
                </a:lnTo>
                <a:lnTo>
                  <a:pt x="469335" y="5113622"/>
                </a:lnTo>
                <a:lnTo>
                  <a:pt x="430116" y="5091989"/>
                </a:lnTo>
                <a:lnTo>
                  <a:pt x="392164" y="5068425"/>
                </a:lnTo>
                <a:lnTo>
                  <a:pt x="355546" y="5042998"/>
                </a:lnTo>
                <a:lnTo>
                  <a:pt x="320328" y="5015773"/>
                </a:lnTo>
                <a:lnTo>
                  <a:pt x="286576" y="4986818"/>
                </a:lnTo>
                <a:lnTo>
                  <a:pt x="254357" y="4956197"/>
                </a:lnTo>
                <a:lnTo>
                  <a:pt x="223736" y="4923977"/>
                </a:lnTo>
                <a:lnTo>
                  <a:pt x="194781" y="4890225"/>
                </a:lnTo>
                <a:lnTo>
                  <a:pt x="167556" y="4855007"/>
                </a:lnTo>
                <a:lnTo>
                  <a:pt x="142129" y="4818388"/>
                </a:lnTo>
                <a:lnTo>
                  <a:pt x="118566" y="4780436"/>
                </a:lnTo>
                <a:lnTo>
                  <a:pt x="96932" y="4741216"/>
                </a:lnTo>
                <a:lnTo>
                  <a:pt x="77295" y="4700794"/>
                </a:lnTo>
                <a:lnTo>
                  <a:pt x="59719" y="4659237"/>
                </a:lnTo>
                <a:lnTo>
                  <a:pt x="44273" y="4616612"/>
                </a:lnTo>
                <a:lnTo>
                  <a:pt x="31021" y="4572983"/>
                </a:lnTo>
                <a:lnTo>
                  <a:pt x="20030" y="4528418"/>
                </a:lnTo>
                <a:lnTo>
                  <a:pt x="11366" y="4482983"/>
                </a:lnTo>
                <a:lnTo>
                  <a:pt x="5095" y="4436743"/>
                </a:lnTo>
                <a:lnTo>
                  <a:pt x="1284" y="4389766"/>
                </a:lnTo>
                <a:lnTo>
                  <a:pt x="0" y="4342117"/>
                </a:lnTo>
                <a:lnTo>
                  <a:pt x="0" y="868426"/>
                </a:lnTo>
                <a:close/>
              </a:path>
            </a:pathLst>
          </a:custGeom>
          <a:ln w="25908">
            <a:solidFill>
              <a:srgbClr val="4AACC5"/>
            </a:solidFill>
          </a:ln>
        </p:spPr>
        <p:txBody>
          <a:bodyPr wrap="square" lIns="0" tIns="0" rIns="0" bIns="0" rtlCol="0"/>
          <a:lstStyle/>
          <a:p>
            <a:endParaRPr/>
          </a:p>
        </p:txBody>
      </p:sp>
      <p:sp>
        <p:nvSpPr>
          <p:cNvPr id="5" name="object 5"/>
          <p:cNvSpPr txBox="1"/>
          <p:nvPr/>
        </p:nvSpPr>
        <p:spPr>
          <a:xfrm>
            <a:off x="488761" y="504241"/>
            <a:ext cx="8358246" cy="5614999"/>
          </a:xfrm>
          <a:prstGeom prst="rect">
            <a:avLst/>
          </a:prstGeom>
        </p:spPr>
        <p:txBody>
          <a:bodyPr vert="horz" wrap="square" lIns="0" tIns="13335" rIns="0" bIns="0" rtlCol="0">
            <a:spAutoFit/>
          </a:bodyPr>
          <a:lstStyle/>
          <a:p>
            <a:pPr marL="548640" algn="ctr">
              <a:lnSpc>
                <a:spcPct val="100000"/>
              </a:lnSpc>
              <a:spcBef>
                <a:spcPts val="105"/>
              </a:spcBef>
            </a:pPr>
            <a:r>
              <a:rPr sz="2400" b="1" dirty="0">
                <a:latin typeface="Times New Roman"/>
                <a:cs typeface="Times New Roman"/>
              </a:rPr>
              <a:t>Một </a:t>
            </a:r>
            <a:r>
              <a:rPr sz="2400" b="1" spc="-5" dirty="0">
                <a:latin typeface="Times New Roman"/>
                <a:cs typeface="Times New Roman"/>
              </a:rPr>
              <a:t>số </a:t>
            </a:r>
            <a:r>
              <a:rPr sz="2400" b="1" dirty="0">
                <a:latin typeface="Times New Roman"/>
                <a:cs typeface="Times New Roman"/>
              </a:rPr>
              <a:t>nội </a:t>
            </a:r>
            <a:r>
              <a:rPr sz="2400" b="1" spc="-5" dirty="0">
                <a:latin typeface="Times New Roman"/>
                <a:cs typeface="Times New Roman"/>
              </a:rPr>
              <a:t>dung </a:t>
            </a:r>
            <a:r>
              <a:rPr sz="2400" b="1" dirty="0">
                <a:latin typeface="Times New Roman"/>
                <a:cs typeface="Times New Roman"/>
              </a:rPr>
              <a:t>chi </a:t>
            </a:r>
            <a:r>
              <a:rPr sz="2400" b="1" spc="-5" dirty="0" err="1">
                <a:latin typeface="Times New Roman"/>
                <a:cs typeface="Times New Roman"/>
              </a:rPr>
              <a:t>sự</a:t>
            </a:r>
            <a:r>
              <a:rPr sz="2400" b="1" spc="-5" dirty="0">
                <a:latin typeface="Times New Roman"/>
                <a:cs typeface="Times New Roman"/>
              </a:rPr>
              <a:t> </a:t>
            </a:r>
            <a:r>
              <a:rPr sz="2400" b="1" spc="-5" dirty="0" err="1" smtClean="0">
                <a:latin typeface="Times New Roman"/>
                <a:cs typeface="Times New Roman"/>
              </a:rPr>
              <a:t>nghiệp</a:t>
            </a:r>
            <a:endParaRPr sz="2400" dirty="0">
              <a:latin typeface="Times New Roman"/>
              <a:cs typeface="Times New Roman"/>
            </a:endParaRPr>
          </a:p>
          <a:p>
            <a:pPr algn="just"/>
            <a:r>
              <a:rPr lang="en-US" sz="2000" b="1" i="1" dirty="0" smtClean="0">
                <a:solidFill>
                  <a:srgbClr val="FF0000"/>
                </a:solidFill>
                <a:latin typeface="Times New Roman" panose="02020603050405020304" pitchFamily="18" charset="0"/>
                <a:cs typeface="Times New Roman" panose="02020603050405020304" pitchFamily="18" charset="0"/>
              </a:rPr>
              <a:t>* </a:t>
            </a:r>
            <a:r>
              <a:rPr sz="2000" b="1" i="1" dirty="0" smtClean="0">
                <a:solidFill>
                  <a:srgbClr val="FF0000"/>
                </a:solidFill>
                <a:latin typeface="Times New Roman" panose="02020603050405020304" pitchFamily="18" charset="0"/>
                <a:cs typeface="Times New Roman" panose="02020603050405020304" pitchFamily="18" charset="0"/>
              </a:rPr>
              <a:t>Chi </a:t>
            </a:r>
            <a:r>
              <a:rPr sz="2000" b="1" i="1" spc="-5" dirty="0">
                <a:solidFill>
                  <a:srgbClr val="FF0000"/>
                </a:solidFill>
                <a:latin typeface="Times New Roman" panose="02020603050405020304" pitchFamily="18" charset="0"/>
                <a:cs typeface="Times New Roman" panose="02020603050405020304" pitchFamily="18" charset="0"/>
              </a:rPr>
              <a:t>các hoạt </a:t>
            </a:r>
            <a:r>
              <a:rPr sz="2000" b="1" i="1" dirty="0">
                <a:solidFill>
                  <a:srgbClr val="FF0000"/>
                </a:solidFill>
                <a:latin typeface="Times New Roman" panose="02020603050405020304" pitchFamily="18" charset="0"/>
                <a:cs typeface="Times New Roman" panose="02020603050405020304" pitchFamily="18" charset="0"/>
              </a:rPr>
              <a:t>động </a:t>
            </a:r>
            <a:r>
              <a:rPr sz="2000" b="1" i="1" spc="-5" dirty="0">
                <a:solidFill>
                  <a:srgbClr val="FF0000"/>
                </a:solidFill>
                <a:latin typeface="Times New Roman" panose="02020603050405020304" pitchFamily="18" charset="0"/>
                <a:cs typeface="Times New Roman" panose="02020603050405020304" pitchFamily="18" charset="0"/>
              </a:rPr>
              <a:t>kinh </a:t>
            </a:r>
            <a:r>
              <a:rPr sz="2000" b="1" i="1" spc="-5" dirty="0" err="1">
                <a:solidFill>
                  <a:srgbClr val="FF0000"/>
                </a:solidFill>
                <a:latin typeface="Times New Roman" panose="02020603050405020304" pitchFamily="18" charset="0"/>
                <a:cs typeface="Times New Roman" panose="02020603050405020304" pitchFamily="18" charset="0"/>
              </a:rPr>
              <a:t>tế</a:t>
            </a:r>
            <a:r>
              <a:rPr sz="2000" b="1" i="1" spc="-5" dirty="0" smtClean="0">
                <a:solidFill>
                  <a:srgbClr val="FF0000"/>
                </a:solidFill>
                <a:latin typeface="Times New Roman" panose="02020603050405020304" pitchFamily="18" charset="0"/>
                <a:cs typeface="Times New Roman" panose="02020603050405020304" pitchFamily="18" charset="0"/>
              </a:rPr>
              <a:t>:</a:t>
            </a:r>
            <a:r>
              <a:rPr lang="en-US" sz="2000" b="1" i="1" spc="-5" dirty="0" smtClean="0">
                <a:solidFill>
                  <a:srgbClr val="FF0000"/>
                </a:solidFill>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Dự toán chi </a:t>
            </a:r>
            <a:r>
              <a:rPr lang="en-US" sz="2000" dirty="0" smtClean="0">
                <a:latin typeface="Times New Roman" panose="02020603050405020304" pitchFamily="18" charset="0"/>
                <a:cs typeface="Times New Roman" panose="02020603050405020304" pitchFamily="18" charset="0"/>
              </a:rPr>
              <a:t>2.789</a:t>
            </a:r>
            <a:r>
              <a:rPr lang="vi-VN" sz="2000" dirty="0" smtClean="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tỷ đồng, bằng </a:t>
            </a:r>
            <a:r>
              <a:rPr lang="en-US" sz="2000" dirty="0" smtClean="0">
                <a:latin typeface="Times New Roman" panose="02020603050405020304" pitchFamily="18" charset="0"/>
                <a:cs typeface="Times New Roman" panose="02020603050405020304" pitchFamily="18" charset="0"/>
              </a:rPr>
              <a:t>109</a:t>
            </a:r>
            <a:r>
              <a:rPr lang="vi-VN" sz="2000" dirty="0" smtClean="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so với dự toán năm </a:t>
            </a:r>
            <a:r>
              <a:rPr lang="vi-VN" sz="2000" dirty="0" smtClean="0">
                <a:latin typeface="Times New Roman" panose="02020603050405020304" pitchFamily="18" charset="0"/>
                <a:cs typeface="Times New Roman" panose="02020603050405020304" pitchFamily="18" charset="0"/>
              </a:rPr>
              <a:t>202</a:t>
            </a:r>
            <a:r>
              <a:rPr lang="en-US" sz="2000" dirty="0" smtClean="0">
                <a:latin typeface="Times New Roman" panose="02020603050405020304" pitchFamily="18" charset="0"/>
                <a:cs typeface="Times New Roman" panose="02020603050405020304" pitchFamily="18" charset="0"/>
              </a:rPr>
              <a:t>2</a:t>
            </a:r>
            <a:r>
              <a:rPr lang="vi-VN" sz="2000" dirty="0" smtClean="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phân bổ theo định mức phân bổ ngân </a:t>
            </a:r>
            <a:r>
              <a:rPr lang="vi-VN" sz="2000" dirty="0" smtClean="0">
                <a:latin typeface="Times New Roman" panose="02020603050405020304" pitchFamily="18" charset="0"/>
                <a:cs typeface="Times New Roman" panose="02020603050405020304" pitchFamily="18" charset="0"/>
              </a:rPr>
              <a:t>sách</a:t>
            </a:r>
            <a:r>
              <a:rPr lang="nl-NL" sz="2000" dirty="0" smtClean="0">
                <a:latin typeface="Times New Roman" panose="02020603050405020304" pitchFamily="18" charset="0"/>
                <a:cs typeface="Times New Roman" panose="02020603050405020304" pitchFamily="18" charset="0"/>
              </a:rPr>
              <a:t>.</a:t>
            </a:r>
            <a:r>
              <a:rPr lang="en-US" sz="2000" dirty="0" smtClean="0">
                <a:latin typeface="Times New Roman" panose="02020603050405020304" pitchFamily="18" charset="0"/>
                <a:cs typeface="Times New Roman" panose="02020603050405020304" pitchFamily="18" charset="0"/>
              </a:rPr>
              <a:t> </a:t>
            </a:r>
            <a:r>
              <a:rPr lang="nl-NL" sz="2000" dirty="0" smtClean="0">
                <a:latin typeface="Times New Roman" panose="02020603050405020304" pitchFamily="18" charset="0"/>
                <a:cs typeface="Times New Roman" panose="02020603050405020304" pitchFamily="18" charset="0"/>
              </a:rPr>
              <a:t>Đảm </a:t>
            </a:r>
            <a:r>
              <a:rPr lang="nl-NL" sz="2000" dirty="0">
                <a:latin typeface="Times New Roman" panose="02020603050405020304" pitchFamily="18" charset="0"/>
                <a:cs typeface="Times New Roman" panose="02020603050405020304" pitchFamily="18" charset="0"/>
              </a:rPr>
              <a:t>bảo các nhiệm vụ chi được tính theo định mức phân bổ ngân sách </a:t>
            </a:r>
            <a:r>
              <a:rPr lang="nl-NL" sz="2000" dirty="0" smtClean="0">
                <a:latin typeface="Times New Roman" panose="02020603050405020304" pitchFamily="18" charset="0"/>
                <a:cs typeface="Times New Roman" panose="02020603050405020304" pitchFamily="18" charset="0"/>
              </a:rPr>
              <a:t>và thực </a:t>
            </a:r>
            <a:r>
              <a:rPr lang="nl-NL" sz="2000" dirty="0">
                <a:latin typeface="Times New Roman" panose="02020603050405020304" pitchFamily="18" charset="0"/>
                <a:cs typeface="Times New Roman" panose="02020603050405020304" pitchFamily="18" charset="0"/>
              </a:rPr>
              <a:t>hiện các đề án, Nghị quyết của HĐND </a:t>
            </a:r>
            <a:r>
              <a:rPr lang="nl-NL" sz="2000" dirty="0" smtClean="0">
                <a:latin typeface="Times New Roman" panose="02020603050405020304" pitchFamily="18" charset="0"/>
                <a:cs typeface="Times New Roman" panose="02020603050405020304" pitchFamily="18" charset="0"/>
              </a:rPr>
              <a:t>tỉnh</a:t>
            </a:r>
          </a:p>
          <a:p>
            <a:pPr algn="just"/>
            <a:r>
              <a:rPr lang="en-US" sz="2000" dirty="0" smtClean="0">
                <a:latin typeface="Times New Roman" panose="02020603050405020304" pitchFamily="18" charset="0"/>
                <a:cs typeface="Times New Roman" panose="02020603050405020304" pitchFamily="18" charset="0"/>
              </a:rPr>
              <a:t>* </a:t>
            </a:r>
            <a:r>
              <a:rPr lang="nl-NL" sz="2000" b="1" i="1" dirty="0">
                <a:solidFill>
                  <a:srgbClr val="00B0F0"/>
                </a:solidFill>
                <a:latin typeface="Times New Roman" panose="02020603050405020304" pitchFamily="18" charset="0"/>
                <a:cs typeface="Times New Roman" panose="02020603050405020304" pitchFamily="18" charset="0"/>
              </a:rPr>
              <a:t>Lĩnh vực chi sự nghiệp Đảm bảo xã hội: </a:t>
            </a:r>
            <a:r>
              <a:rPr lang="vi-VN" sz="2000" dirty="0">
                <a:latin typeface="Times New Roman" panose="02020603050405020304" pitchFamily="18" charset="0"/>
                <a:cs typeface="Times New Roman" panose="02020603050405020304" pitchFamily="18" charset="0"/>
              </a:rPr>
              <a:t>Dự toán chi </a:t>
            </a:r>
            <a:r>
              <a:rPr lang="en-US" sz="2000" dirty="0" smtClean="0">
                <a:latin typeface="Times New Roman" panose="02020603050405020304" pitchFamily="18" charset="0"/>
                <a:cs typeface="Times New Roman" panose="02020603050405020304" pitchFamily="18" charset="0"/>
              </a:rPr>
              <a:t>1.306</a:t>
            </a:r>
            <a:r>
              <a:rPr lang="vi-VN" sz="2000" dirty="0" smtClean="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tỷ đồng,</a:t>
            </a:r>
            <a:r>
              <a:rPr lang="vi-VN" sz="2000" b="1" dirty="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bằng </a:t>
            </a:r>
            <a:r>
              <a:rPr lang="en-US" sz="2000" dirty="0" smtClean="0">
                <a:latin typeface="Times New Roman" panose="02020603050405020304" pitchFamily="18" charset="0"/>
                <a:cs typeface="Times New Roman" panose="02020603050405020304" pitchFamily="18" charset="0"/>
              </a:rPr>
              <a:t>106</a:t>
            </a:r>
            <a:r>
              <a:rPr lang="vi-VN" sz="2000" dirty="0" smtClean="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so với dự toán năm </a:t>
            </a:r>
            <a:r>
              <a:rPr lang="vi-VN" sz="2000" dirty="0" smtClean="0">
                <a:latin typeface="Times New Roman" panose="02020603050405020304" pitchFamily="18" charset="0"/>
                <a:cs typeface="Times New Roman" panose="02020603050405020304" pitchFamily="18" charset="0"/>
              </a:rPr>
              <a:t>202</a:t>
            </a:r>
            <a:r>
              <a:rPr lang="en-US" sz="2000" dirty="0">
                <a:latin typeface="Times New Roman" panose="02020603050405020304" pitchFamily="18" charset="0"/>
                <a:cs typeface="Times New Roman" panose="02020603050405020304" pitchFamily="18" charset="0"/>
              </a:rPr>
              <a:t>2</a:t>
            </a:r>
            <a:r>
              <a:rPr lang="vi-VN" sz="2000" dirty="0" smtClean="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bố trí chi theo định mức phân bổ ngân </a:t>
            </a:r>
            <a:r>
              <a:rPr lang="vi-VN" sz="2000" dirty="0" smtClean="0">
                <a:latin typeface="Times New Roman" panose="02020603050405020304" pitchFamily="18" charset="0"/>
                <a:cs typeface="Times New Roman" panose="02020603050405020304" pitchFamily="18" charset="0"/>
              </a:rPr>
              <a:t>sách, phân </a:t>
            </a:r>
            <a:r>
              <a:rPr lang="vi-VN" sz="2000" dirty="0">
                <a:latin typeface="Times New Roman" panose="02020603050405020304" pitchFamily="18" charset="0"/>
                <a:cs typeface="Times New Roman" panose="02020603050405020304" pitchFamily="18" charset="0"/>
              </a:rPr>
              <a:t>bổ thực hiện các chế độ, chính sách đã được cấp có thẩm quyền ban hành: Hỗ trợ Tết Nguyên đán và ngày 27/7 cho gia đình chính </a:t>
            </a:r>
            <a:r>
              <a:rPr lang="vi-VN" sz="2000" dirty="0" smtClean="0">
                <a:latin typeface="Times New Roman" panose="02020603050405020304" pitchFamily="18" charset="0"/>
                <a:cs typeface="Times New Roman" panose="02020603050405020304" pitchFamily="18" charset="0"/>
              </a:rPr>
              <a:t>sách; kinh phí trợ cấp hằng tháng cho cán bộ xã nghỉ việc</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theo</a:t>
            </a:r>
            <a:r>
              <a:rPr lang="en-US" sz="2000" dirty="0" smtClean="0">
                <a:latin typeface="Times New Roman" panose="02020603050405020304" pitchFamily="18" charset="0"/>
                <a:cs typeface="Times New Roman" panose="02020603050405020304" pitchFamily="18" charset="0"/>
              </a:rPr>
              <a:t> NĐ 44/2019/NĐ-CP</a:t>
            </a:r>
            <a:r>
              <a:rPr lang="vi-VN" sz="2000" dirty="0" smtClean="0">
                <a:latin typeface="Times New Roman" panose="02020603050405020304" pitchFamily="18" charset="0"/>
                <a:cs typeface="Times New Roman" panose="02020603050405020304" pitchFamily="18" charset="0"/>
              </a:rPr>
              <a:t>; </a:t>
            </a:r>
            <a:r>
              <a:rPr lang="vi-VN" sz="2000" dirty="0">
                <a:latin typeface="Times New Roman" panose="02020603050405020304" pitchFamily="18" charset="0"/>
                <a:cs typeface="Times New Roman" panose="02020603050405020304" pitchFamily="18" charset="0"/>
              </a:rPr>
              <a:t>Trợ cấp thường xuyên cho đối tượng bảo trợ xã hội theo Nghị định </a:t>
            </a:r>
            <a:r>
              <a:rPr lang="en-US" sz="2000" dirty="0" smtClean="0">
                <a:latin typeface="Times New Roman" panose="02020603050405020304" pitchFamily="18" charset="0"/>
                <a:cs typeface="Times New Roman" panose="02020603050405020304" pitchFamily="18" charset="0"/>
              </a:rPr>
              <a:t>20/2021</a:t>
            </a:r>
            <a:r>
              <a:rPr lang="vi-VN" sz="2000" dirty="0" smtClean="0">
                <a:latin typeface="Times New Roman" panose="02020603050405020304" pitchFamily="18" charset="0"/>
                <a:cs typeface="Times New Roman" panose="02020603050405020304" pitchFamily="18" charset="0"/>
              </a:rPr>
              <a:t>/NĐ-CP</a:t>
            </a:r>
            <a:r>
              <a:rPr lang="vi-VN" sz="2000" dirty="0">
                <a:latin typeface="Times New Roman" panose="02020603050405020304" pitchFamily="18" charset="0"/>
                <a:cs typeface="Times New Roman" panose="02020603050405020304" pitchFamily="18" charset="0"/>
              </a:rPr>
              <a:t>; trợ cấp hằng tháng cho thanh niên xung phong; hỗ trợ tiền điện cho hộ nghèo, hộ chính sách, kinh phí để thực hiện các Nghị quyết của HĐND tỉnh, Đề án của UBND tỉnh như: chương trình thoát nghèo bền vững; chính sách hỗ trợ cho hộ nghèo thuộc gia đình người có công cách mạng, hộ nghèo thuộc diện bảo trợ xã hội theo Nghị quyết của HĐND tỉnh…</a:t>
            </a:r>
            <a:endParaRPr lang="en-US" sz="2000" dirty="0">
              <a:latin typeface="Times New Roman" panose="02020603050405020304" pitchFamily="18" charset="0"/>
              <a:cs typeface="Times New Roman" panose="02020603050405020304" pitchFamily="18" charset="0"/>
            </a:endParaRPr>
          </a:p>
          <a:p>
            <a:pPr algn="just"/>
            <a:endParaRPr lang="en-US" sz="2000" dirty="0">
              <a:solidFill>
                <a:srgbClr val="7030A0"/>
              </a:solidFill>
              <a:latin typeface="Times New Roman" panose="02020603050405020304" pitchFamily="18" charset="0"/>
              <a:cs typeface="Times New Roman" panose="02020603050405020304" pitchFamily="18" charset="0"/>
            </a:endParaRPr>
          </a:p>
          <a:p>
            <a:pPr algn="just"/>
            <a:endParaRPr sz="20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514</TotalTime>
  <Words>2684</Words>
  <Application>Microsoft Office PowerPoint</Application>
  <PresentationFormat>On-screen Show (4:3)</PresentationFormat>
  <Paragraphs>126</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Times New Roman</vt:lpstr>
      <vt:lpstr>Trebuchet MS</vt:lpstr>
      <vt:lpstr>Office Theme</vt:lpstr>
      <vt:lpstr>  UBND TỈNH QUẢNG NAM</vt:lpstr>
      <vt:lpstr>PowerPoint Presentation</vt:lpstr>
      <vt:lpstr>PowerPoint Presentation</vt:lpstr>
      <vt:lpstr>PowerPoint Presentation</vt:lpstr>
      <vt:lpstr>(Không kể nguồn Trung ương bổ sung có mục tiêu, nguồn thu chuyển nguồn)</vt:lpstr>
      <vt:lpstr>Chi đầu tư phát triển: 4.958 tỷ đồng (chiếm tỷ trọng 17%/tổng chi cân đối NSĐP, nếu loại trừ chi tạo nguồn CCTL trong tổng chi cân đối NSĐP thì chi đầu tư phát triển chiếm 26%/tổng chi cân đối NSĐP), gồm:</vt:lpstr>
      <vt:lpstr>DỰ  TOÁN  CHI  NSĐP  VÀ  PHƯƠNG  ÁN  PHÂN  BỔ  DỰ  TOÁN</vt:lpstr>
      <vt:lpstr>DỰ  TOÁN  CHI  NSĐP  VÀ  PHƯƠNG  ÁN  PHÂN  BỔ  DỰ  TOÁN</vt:lpstr>
      <vt:lpstr>DỰ  TOÁN  CHI  NSĐP  VÀ  PHƯƠNG  ÁN  PHÂN  BỔ  DỰ  TOÁN</vt:lpstr>
      <vt:lpstr>PowerPoint Presentation</vt:lpstr>
      <vt:lpstr>DỰ  TOÁN  CHI  NSĐP  VÀ  PHƯƠNG  ÁN  PHÂN  BỔ  DỰ  TOÁN</vt:lpstr>
      <vt:lpstr>- Dự kiến vay lại từ nguồn Chính phủ vay ngoài nước  để thực hiện các dự án đầu tư số tiền 490 tỷ đồng.</vt:lpstr>
      <vt:lpstr>IV. KẾ HOẠCH TÀI CHÍNH - NSNN 03 NĂM 2023-2025</vt:lpstr>
      <vt:lpstr>PowerPoint Presentation</vt:lpstr>
      <vt:lpstr>Tình hình vay và trả nợ giai đoạn 2023-2025</vt:lpstr>
      <vt:lpstr>MỘT SỐ BIỆN PHÁP ĐIỀU HÀNH NGÂN SÁCH</vt:lpstr>
      <vt:lpstr>MỘT SỐ BIỆN PHÁP ĐIỀU HÀNH NGÂN SÁCH</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NguyenThiNga</cp:lastModifiedBy>
  <cp:revision>142</cp:revision>
  <dcterms:created xsi:type="dcterms:W3CDTF">2019-11-28T03:11:21Z</dcterms:created>
  <dcterms:modified xsi:type="dcterms:W3CDTF">2022-12-06T08:29:09Z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2018-12-14T00:00:00Z</vt:filetime>
  </property>
  <property fmtid="{D5CDD505-2E9C-101B-9397-08002B2CF9AE}" pid="3" name="Creator">
    <vt:lpwstr>Microsoft® PowerPoint® for Office 365</vt:lpwstr>
  </property>
  <property fmtid="{D5CDD505-2E9C-101B-9397-08002B2CF9AE}" pid="4" name="LastSaved">
    <vt:filetime>2019-11-28T00:00:00Z</vt:filetime>
  </property>
</Properties>
</file>