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68" r:id="rId16"/>
    <p:sldId id="269" r:id="rId17"/>
    <p:sldId id="270" r:id="rId18"/>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28/12/2020</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28/12/2020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vi-VN" sz="2400" b="1" spc="-5" dirty="0" smtClean="0">
                <a:latin typeface="Times New Roman"/>
                <a:cs typeface="Times New Roman"/>
              </a:rPr>
              <a:t>2021</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err="1">
                <a:latin typeface="Times New Roman"/>
                <a:cs typeface="Times New Roman"/>
              </a:rPr>
              <a:t>toán</a:t>
            </a:r>
            <a:r>
              <a:rPr sz="2500" b="1" spc="-5" dirty="0">
                <a:latin typeface="Times New Roman"/>
                <a:cs typeface="Times New Roman"/>
              </a:rPr>
              <a:t> </a:t>
            </a:r>
            <a:r>
              <a:rPr lang="en-US" sz="2500" b="1" spc="-5" dirty="0" err="1" smtClean="0">
                <a:latin typeface="Times New Roman"/>
                <a:cs typeface="Times New Roman"/>
              </a:rPr>
              <a:t>đã</a:t>
            </a:r>
            <a:r>
              <a:rPr lang="en-US" sz="2500" b="1" spc="-5" dirty="0" smtClean="0">
                <a:latin typeface="Times New Roman"/>
                <a:cs typeface="Times New Roman"/>
              </a:rPr>
              <a:t> </a:t>
            </a:r>
            <a:r>
              <a:rPr lang="en-US" sz="2500" b="1" spc="-5" dirty="0" err="1" smtClean="0">
                <a:latin typeface="Times New Roman"/>
                <a:cs typeface="Times New Roman"/>
              </a:rPr>
              <a:t>được</a:t>
            </a:r>
            <a:r>
              <a:rPr lang="en-US" sz="2500" b="1" spc="-5" dirty="0" smtClean="0">
                <a:latin typeface="Times New Roman"/>
                <a:cs typeface="Times New Roman"/>
              </a:rPr>
              <a:t> </a:t>
            </a:r>
            <a:r>
              <a:rPr sz="2500" b="1" spc="-5" dirty="0" smtClean="0">
                <a:latin typeface="Times New Roman"/>
                <a:cs typeface="Times New Roman"/>
              </a:rPr>
              <a:t>HĐND </a:t>
            </a:r>
            <a:r>
              <a:rPr lang="en-US" sz="2500" b="1" spc="-5" dirty="0" err="1" smtClean="0">
                <a:latin typeface="Times New Roman"/>
                <a:cs typeface="Times New Roman"/>
              </a:rPr>
              <a:t>tỉnh</a:t>
            </a:r>
            <a:r>
              <a:rPr lang="en-US" sz="2500" b="1" spc="-5" dirty="0" smtClean="0">
                <a:latin typeface="Times New Roman"/>
                <a:cs typeface="Times New Roman"/>
              </a:rPr>
              <a:t> </a:t>
            </a:r>
            <a:r>
              <a:rPr lang="en-US" sz="2500" b="1" spc="-5" dirty="0" err="1" smtClean="0">
                <a:latin typeface="Times New Roman"/>
                <a:cs typeface="Times New Roman"/>
              </a:rPr>
              <a:t>quyết</a:t>
            </a:r>
            <a:r>
              <a:rPr lang="en-US" sz="2500" b="1" spc="-5" dirty="0" smtClean="0">
                <a:latin typeface="Times New Roman"/>
                <a:cs typeface="Times New Roman"/>
              </a:rPr>
              <a:t> </a:t>
            </a:r>
            <a:r>
              <a:rPr lang="en-US" sz="2500" b="1" spc="-5" dirty="0" err="1" smtClean="0">
                <a:latin typeface="Times New Roman"/>
                <a:cs typeface="Times New Roman"/>
              </a:rPr>
              <a:t>định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sz="2000" i="1" spc="5" dirty="0" smtClean="0">
                <a:latin typeface="Times New Roman"/>
                <a:cs typeface="Times New Roman"/>
              </a:rPr>
              <a:t>20</a:t>
            </a:r>
            <a:r>
              <a:rPr lang="vi-VN" sz="2000" i="1" spc="5" dirty="0" smtClean="0">
                <a:latin typeface="Times New Roman"/>
                <a:cs typeface="Times New Roman"/>
              </a:rPr>
              <a:t>20</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2154436"/>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a:t>Dự</a:t>
            </a:r>
            <a:r>
              <a:rPr lang="en-US" dirty="0"/>
              <a:t> </a:t>
            </a:r>
            <a:r>
              <a:rPr lang="en-US" dirty="0" err="1"/>
              <a:t>toán</a:t>
            </a:r>
            <a:r>
              <a:rPr lang="en-US" dirty="0"/>
              <a:t> chi 4</a:t>
            </a:r>
            <a:r>
              <a:rPr lang="vi-VN" dirty="0"/>
              <a:t>.</a:t>
            </a:r>
            <a:r>
              <a:rPr lang="en-US" dirty="0"/>
              <a:t>561 </a:t>
            </a:r>
            <a:r>
              <a:rPr lang="en-US" dirty="0" err="1"/>
              <a:t>tỷ</a:t>
            </a:r>
            <a:r>
              <a:rPr lang="en-US" dirty="0"/>
              <a:t> </a:t>
            </a:r>
            <a:r>
              <a:rPr lang="en-US" dirty="0" err="1"/>
              <a:t>đồng</a:t>
            </a:r>
            <a:r>
              <a:rPr lang="en-US" dirty="0"/>
              <a:t>, </a:t>
            </a:r>
            <a:r>
              <a:rPr lang="en-US" dirty="0" err="1"/>
              <a:t>bằng</a:t>
            </a:r>
            <a:r>
              <a:rPr lang="en-US" dirty="0"/>
              <a:t> 90,4% </a:t>
            </a:r>
            <a:r>
              <a:rPr lang="en-US" dirty="0" err="1"/>
              <a:t>dự</a:t>
            </a:r>
            <a:r>
              <a:rPr lang="en-US" dirty="0"/>
              <a:t> </a:t>
            </a:r>
            <a:r>
              <a:rPr lang="en-US" dirty="0" err="1"/>
              <a:t>tóan</a:t>
            </a:r>
            <a:r>
              <a:rPr lang="en-US" dirty="0"/>
              <a:t> </a:t>
            </a:r>
            <a:r>
              <a:rPr lang="en-US" dirty="0" err="1"/>
              <a:t>năm</a:t>
            </a:r>
            <a:r>
              <a:rPr lang="en-US" dirty="0"/>
              <a:t> 2020, </a:t>
            </a:r>
            <a:r>
              <a:rPr lang="en-US" dirty="0" err="1"/>
              <a:t>bố</a:t>
            </a:r>
            <a:r>
              <a:rPr lang="en-US" dirty="0"/>
              <a:t> </a:t>
            </a:r>
            <a:r>
              <a:rPr lang="en-US" dirty="0" err="1"/>
              <a:t>trí</a:t>
            </a:r>
            <a:r>
              <a:rPr lang="en-US" dirty="0"/>
              <a:t> </a:t>
            </a:r>
            <a:r>
              <a:rPr lang="en-US" dirty="0" err="1"/>
              <a:t>đảm</a:t>
            </a:r>
            <a:r>
              <a:rPr lang="en-US" dirty="0"/>
              <a:t> </a:t>
            </a:r>
            <a:r>
              <a:rPr lang="en-US" dirty="0" err="1"/>
              <a:t>bảo</a:t>
            </a:r>
            <a:r>
              <a:rPr lang="en-US" dirty="0"/>
              <a:t> </a:t>
            </a:r>
            <a:r>
              <a:rPr lang="en-US" dirty="0" err="1"/>
              <a:t>theo</a:t>
            </a:r>
            <a:r>
              <a:rPr lang="en-US" dirty="0"/>
              <a:t> </a:t>
            </a:r>
            <a:r>
              <a:rPr lang="en-US" dirty="0" err="1"/>
              <a:t>định</a:t>
            </a:r>
            <a:r>
              <a:rPr lang="en-US" dirty="0"/>
              <a:t> </a:t>
            </a:r>
            <a:r>
              <a:rPr lang="en-US" dirty="0" err="1"/>
              <a:t>hướng</a:t>
            </a:r>
            <a:r>
              <a:rPr lang="en-US" dirty="0"/>
              <a:t> </a:t>
            </a:r>
            <a:r>
              <a:rPr lang="en-US" dirty="0" err="1"/>
              <a:t>dự</a:t>
            </a:r>
            <a:r>
              <a:rPr lang="en-US" dirty="0"/>
              <a:t> </a:t>
            </a:r>
            <a:r>
              <a:rPr lang="en-US" dirty="0" err="1"/>
              <a:t>toán</a:t>
            </a:r>
            <a:r>
              <a:rPr lang="en-US" dirty="0"/>
              <a:t> </a:t>
            </a:r>
            <a:r>
              <a:rPr lang="en-US" dirty="0" err="1"/>
              <a:t>Trung</a:t>
            </a:r>
            <a:r>
              <a:rPr lang="en-US" dirty="0"/>
              <a:t> </a:t>
            </a:r>
            <a:r>
              <a:rPr lang="en-US" dirty="0" err="1"/>
              <a:t>ương</a:t>
            </a:r>
            <a:r>
              <a:rPr lang="en-US" dirty="0"/>
              <a:t> </a:t>
            </a:r>
            <a:r>
              <a:rPr lang="en-US" dirty="0" err="1" smtClean="0"/>
              <a:t>giao</a:t>
            </a:r>
            <a:r>
              <a:rPr lang="vi-VN" dirty="0" smtClean="0"/>
              <a:t>. </a:t>
            </a:r>
            <a:r>
              <a:rPr lang="en-US" dirty="0" err="1"/>
              <a:t>Đảm</a:t>
            </a:r>
            <a:r>
              <a:rPr lang="en-US" dirty="0"/>
              <a:t> </a:t>
            </a:r>
            <a:r>
              <a:rPr lang="en-US" dirty="0" err="1"/>
              <a:t>bảo</a:t>
            </a:r>
            <a:r>
              <a:rPr lang="en-US" dirty="0"/>
              <a:t> </a:t>
            </a:r>
            <a:r>
              <a:rPr lang="en-US" dirty="0" err="1"/>
              <a:t>các</a:t>
            </a:r>
            <a:r>
              <a:rPr lang="en-US" dirty="0"/>
              <a:t> </a:t>
            </a:r>
            <a:r>
              <a:rPr lang="en-US" dirty="0" err="1"/>
              <a:t>nhiệm</a:t>
            </a:r>
            <a:r>
              <a:rPr lang="en-US" dirty="0"/>
              <a:t> </a:t>
            </a:r>
            <a:r>
              <a:rPr lang="en-US" dirty="0" err="1"/>
              <a:t>vụ</a:t>
            </a:r>
            <a:r>
              <a:rPr lang="en-US" dirty="0"/>
              <a:t> chi </a:t>
            </a:r>
            <a:r>
              <a:rPr lang="en-US" dirty="0" err="1"/>
              <a:t>được</a:t>
            </a:r>
            <a:r>
              <a:rPr lang="en-US" dirty="0"/>
              <a:t> </a:t>
            </a:r>
            <a:r>
              <a:rPr lang="en-US" dirty="0" err="1"/>
              <a:t>tính</a:t>
            </a:r>
            <a:r>
              <a:rPr lang="en-US" dirty="0"/>
              <a:t> </a:t>
            </a:r>
            <a:r>
              <a:rPr lang="en-US" dirty="0" err="1"/>
              <a:t>theo</a:t>
            </a:r>
            <a:r>
              <a:rPr lang="en-US" dirty="0"/>
              <a:t> </a:t>
            </a:r>
            <a:r>
              <a:rPr lang="en-US" dirty="0" err="1"/>
              <a:t>định</a:t>
            </a:r>
            <a:r>
              <a:rPr lang="en-US" dirty="0"/>
              <a:t> </a:t>
            </a:r>
            <a:r>
              <a:rPr lang="en-US" dirty="0" err="1"/>
              <a:t>mức</a:t>
            </a:r>
            <a:r>
              <a:rPr lang="en-US" dirty="0"/>
              <a:t> </a:t>
            </a:r>
            <a:r>
              <a:rPr lang="en-US" dirty="0" err="1"/>
              <a:t>phân</a:t>
            </a:r>
            <a:r>
              <a:rPr lang="en-US" dirty="0"/>
              <a:t> </a:t>
            </a:r>
            <a:r>
              <a:rPr lang="en-US" dirty="0" err="1"/>
              <a:t>bổ</a:t>
            </a:r>
            <a:r>
              <a:rPr lang="en-US" dirty="0"/>
              <a:t> </a:t>
            </a:r>
            <a:r>
              <a:rPr lang="en-US" dirty="0" err="1"/>
              <a:t>ngân</a:t>
            </a:r>
            <a:r>
              <a:rPr lang="en-US" dirty="0"/>
              <a:t> </a:t>
            </a:r>
            <a:r>
              <a:rPr lang="en-US" dirty="0" err="1"/>
              <a:t>sách</a:t>
            </a:r>
            <a:r>
              <a:rPr lang="en-US" dirty="0"/>
              <a:t> </a:t>
            </a:r>
            <a:r>
              <a:rPr lang="en-US" dirty="0" err="1"/>
              <a:t>và</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như</a:t>
            </a:r>
            <a:r>
              <a:rPr lang="en-US" dirty="0"/>
              <a:t>: </a:t>
            </a:r>
            <a:r>
              <a:rPr lang="en-US" dirty="0" err="1"/>
              <a:t>hỗ</a:t>
            </a:r>
            <a:r>
              <a:rPr lang="en-US" dirty="0"/>
              <a:t> </a:t>
            </a:r>
            <a:r>
              <a:rPr lang="en-US" dirty="0" err="1"/>
              <a:t>trợ</a:t>
            </a:r>
            <a:r>
              <a:rPr lang="en-US" dirty="0"/>
              <a:t> chi </a:t>
            </a:r>
            <a:r>
              <a:rPr lang="en-US" dirty="0" err="1"/>
              <a:t>phí</a:t>
            </a:r>
            <a:r>
              <a:rPr lang="en-US" dirty="0"/>
              <a:t> </a:t>
            </a:r>
            <a:r>
              <a:rPr lang="en-US" dirty="0" err="1"/>
              <a:t>học</a:t>
            </a:r>
            <a:r>
              <a:rPr lang="en-US" dirty="0"/>
              <a:t> </a:t>
            </a:r>
            <a:r>
              <a:rPr lang="en-US" dirty="0" err="1"/>
              <a:t>tập</a:t>
            </a:r>
            <a:r>
              <a:rPr lang="en-US" dirty="0"/>
              <a:t> </a:t>
            </a:r>
            <a:r>
              <a:rPr lang="en-US" dirty="0" err="1"/>
              <a:t>và</a:t>
            </a:r>
            <a:r>
              <a:rPr lang="en-US" dirty="0"/>
              <a:t> </a:t>
            </a:r>
            <a:r>
              <a:rPr lang="en-US" dirty="0" err="1"/>
              <a:t>miễn</a:t>
            </a:r>
            <a:r>
              <a:rPr lang="en-US" dirty="0"/>
              <a:t> </a:t>
            </a:r>
            <a:r>
              <a:rPr lang="en-US" dirty="0" err="1"/>
              <a:t>giảm</a:t>
            </a:r>
            <a:r>
              <a:rPr lang="en-US" dirty="0"/>
              <a:t> </a:t>
            </a:r>
            <a:r>
              <a:rPr lang="en-US" dirty="0" err="1"/>
              <a:t>học</a:t>
            </a:r>
            <a:r>
              <a:rPr lang="en-US" dirty="0"/>
              <a:t> </a:t>
            </a:r>
            <a:r>
              <a:rPr lang="en-US" dirty="0" err="1"/>
              <a:t>phí</a:t>
            </a:r>
            <a:r>
              <a:rPr lang="en-US" dirty="0"/>
              <a:t> </a:t>
            </a:r>
            <a:r>
              <a:rPr lang="en-US" dirty="0" err="1"/>
              <a:t>theo</a:t>
            </a:r>
            <a:r>
              <a:rPr lang="en-US" dirty="0"/>
              <a:t> </a:t>
            </a:r>
            <a:r>
              <a:rPr lang="en-US" dirty="0" err="1"/>
              <a:t>Nghị</a:t>
            </a:r>
            <a:r>
              <a:rPr lang="en-US" dirty="0"/>
              <a:t> </a:t>
            </a:r>
            <a:r>
              <a:rPr lang="en-US" dirty="0" err="1"/>
              <a:t>định</a:t>
            </a:r>
            <a:r>
              <a:rPr lang="en-US" dirty="0"/>
              <a:t> 86/2015/NĐ-CP, </a:t>
            </a:r>
            <a:r>
              <a:rPr lang="en-US" dirty="0" err="1"/>
              <a:t>hỗ</a:t>
            </a:r>
            <a:r>
              <a:rPr lang="en-US" dirty="0"/>
              <a:t> </a:t>
            </a:r>
            <a:r>
              <a:rPr lang="en-US" dirty="0" err="1"/>
              <a:t>trợ</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trường</a:t>
            </a:r>
            <a:r>
              <a:rPr lang="en-US" dirty="0"/>
              <a:t> </a:t>
            </a:r>
            <a:r>
              <a:rPr lang="en-US" dirty="0" err="1"/>
              <a:t>phổ</a:t>
            </a:r>
            <a:r>
              <a:rPr lang="en-US" dirty="0"/>
              <a:t> </a:t>
            </a:r>
            <a:r>
              <a:rPr lang="en-US" dirty="0" err="1"/>
              <a:t>thông</a:t>
            </a:r>
            <a:r>
              <a:rPr lang="en-US" dirty="0"/>
              <a:t> </a:t>
            </a:r>
            <a:r>
              <a:rPr lang="en-US" dirty="0" err="1"/>
              <a:t>dân</a:t>
            </a:r>
            <a:r>
              <a:rPr lang="en-US" dirty="0"/>
              <a:t> </a:t>
            </a:r>
            <a:r>
              <a:rPr lang="en-US" dirty="0" err="1"/>
              <a:t>tộc</a:t>
            </a:r>
            <a:r>
              <a:rPr lang="en-US" dirty="0"/>
              <a:t> </a:t>
            </a:r>
            <a:r>
              <a:rPr lang="en-US" dirty="0" err="1"/>
              <a:t>bán</a:t>
            </a:r>
            <a:r>
              <a:rPr lang="en-US" dirty="0"/>
              <a:t> </a:t>
            </a:r>
            <a:r>
              <a:rPr lang="en-US" dirty="0" err="1"/>
              <a:t>trú</a:t>
            </a:r>
            <a:r>
              <a:rPr lang="en-US" dirty="0"/>
              <a:t> </a:t>
            </a:r>
            <a:r>
              <a:rPr lang="en-US" dirty="0" err="1"/>
              <a:t>theo</a:t>
            </a:r>
            <a:r>
              <a:rPr lang="en-US" dirty="0"/>
              <a:t> </a:t>
            </a:r>
            <a:r>
              <a:rPr lang="en-US" dirty="0" err="1"/>
              <a:t>Nghị</a:t>
            </a:r>
            <a:r>
              <a:rPr lang="en-US" dirty="0"/>
              <a:t> </a:t>
            </a:r>
            <a:r>
              <a:rPr lang="en-US" dirty="0" err="1"/>
              <a:t>định</a:t>
            </a:r>
            <a:r>
              <a:rPr lang="en-US" dirty="0"/>
              <a:t> 116/2016/NĐ-CP, </a:t>
            </a:r>
            <a:r>
              <a:rPr lang="en-US" dirty="0" err="1"/>
              <a:t>hỗ</a:t>
            </a:r>
            <a:r>
              <a:rPr lang="en-US" dirty="0"/>
              <a:t> </a:t>
            </a:r>
            <a:r>
              <a:rPr lang="en-US" dirty="0" err="1"/>
              <a:t>trợ</a:t>
            </a:r>
            <a:r>
              <a:rPr lang="en-US" dirty="0"/>
              <a:t> </a:t>
            </a:r>
            <a:r>
              <a:rPr lang="en-US" dirty="0" err="1"/>
              <a:t>học</a:t>
            </a:r>
            <a:r>
              <a:rPr lang="en-US" dirty="0"/>
              <a:t> </a:t>
            </a:r>
            <a:r>
              <a:rPr lang="en-US" dirty="0" err="1"/>
              <a:t>bổng</a:t>
            </a:r>
            <a:r>
              <a:rPr lang="en-US" dirty="0"/>
              <a:t> </a:t>
            </a:r>
            <a:r>
              <a:rPr lang="en-US" dirty="0" err="1"/>
              <a:t>học</a:t>
            </a:r>
            <a:r>
              <a:rPr lang="en-US" dirty="0"/>
              <a:t> </a:t>
            </a:r>
            <a:r>
              <a:rPr lang="en-US" dirty="0" err="1"/>
              <a:t>sinh</a:t>
            </a:r>
            <a:r>
              <a:rPr lang="en-US" dirty="0"/>
              <a:t> </a:t>
            </a:r>
            <a:r>
              <a:rPr lang="en-US" dirty="0" err="1"/>
              <a:t>dân</a:t>
            </a:r>
            <a:r>
              <a:rPr lang="en-US" dirty="0"/>
              <a:t> </a:t>
            </a:r>
            <a:r>
              <a:rPr lang="en-US" dirty="0" err="1"/>
              <a:t>tộc</a:t>
            </a:r>
            <a:r>
              <a:rPr lang="en-US" dirty="0"/>
              <a:t> </a:t>
            </a:r>
            <a:r>
              <a:rPr lang="en-US" dirty="0" err="1"/>
              <a:t>nội</a:t>
            </a:r>
            <a:r>
              <a:rPr lang="en-US" dirty="0"/>
              <a:t> </a:t>
            </a:r>
            <a:r>
              <a:rPr lang="en-US" dirty="0" err="1"/>
              <a:t>trú</a:t>
            </a:r>
            <a:r>
              <a:rPr lang="en-US" dirty="0"/>
              <a:t> (</a:t>
            </a:r>
            <a:r>
              <a:rPr lang="en-US" dirty="0" err="1"/>
              <a:t>tỉnh</a:t>
            </a:r>
            <a:r>
              <a:rPr lang="en-US" dirty="0"/>
              <a:t>, </a:t>
            </a:r>
            <a:r>
              <a:rPr lang="en-US" dirty="0" err="1"/>
              <a:t>huyện</a:t>
            </a:r>
            <a:r>
              <a:rPr lang="en-US" dirty="0" smtClean="0"/>
              <a:t>)</a:t>
            </a:r>
            <a:r>
              <a:rPr lang="vi-VN" dirty="0" smtClean="0"/>
              <a:t>,...</a:t>
            </a:r>
            <a:endParaRPr lang="en-US" dirty="0"/>
          </a:p>
        </p:txBody>
      </p:sp>
      <p:sp>
        <p:nvSpPr>
          <p:cNvPr id="4" name="Rectangle 3"/>
          <p:cNvSpPr/>
          <p:nvPr/>
        </p:nvSpPr>
        <p:spPr>
          <a:xfrm>
            <a:off x="357158" y="3357562"/>
            <a:ext cx="8286808" cy="707886"/>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a:latin typeface="+mj-lt"/>
              </a:rPr>
              <a:t>Dự toán chi 162,5 tỷ đồng, bằng 83% so với dự toán năm 2020</a:t>
            </a:r>
            <a:endParaRPr lang="vi-VN" sz="2000" dirty="0">
              <a:solidFill>
                <a:srgbClr val="00B0F0"/>
              </a:solidFill>
              <a:latin typeface="+mj-lt"/>
              <a:cs typeface="Times New Roman"/>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829621"/>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vi-VN" sz="2400" b="1" dirty="0" smtClean="0">
                <a:solidFill>
                  <a:srgbClr val="0000FF"/>
                </a:solidFill>
                <a:latin typeface="Times New Roman"/>
                <a:cs typeface="Times New Roman"/>
              </a:rPr>
              <a:t>23,272</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vi-VN" sz="2400" b="1" dirty="0" smtClean="0">
                <a:solidFill>
                  <a:srgbClr val="0000FF"/>
                </a:solidFill>
                <a:latin typeface="Times New Roman"/>
                <a:cs typeface="Times New Roman"/>
              </a:rPr>
              <a:t>585,515</a:t>
            </a:r>
            <a:r>
              <a:rPr lang="en-US" sz="2400" b="1"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vi-VN" sz="2400" b="1" dirty="0" smtClean="0">
                <a:solidFill>
                  <a:srgbClr val="0000FF"/>
                </a:solidFill>
                <a:latin typeface="Times New Roman"/>
                <a:cs typeface="Times New Roman"/>
              </a:rPr>
              <a:t>470,222 </a:t>
            </a:r>
            <a:r>
              <a:rPr sz="2400" b="1" dirty="0" err="1" smtClean="0">
                <a:solidFill>
                  <a:srgbClr val="0000FF"/>
                </a:solidFill>
                <a:latin typeface="Times New Roman"/>
                <a:cs typeface="Times New Roman"/>
              </a:rPr>
              <a:t>tỷ</a:t>
            </a:r>
            <a:r>
              <a:rPr sz="2400" b="1" spc="23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đồng</a:t>
            </a:r>
            <a:r>
              <a:rPr sz="2400" spc="-5" dirty="0" smtClean="0">
                <a:solidFill>
                  <a:srgbClr val="001F5F"/>
                </a:solidFill>
              </a:rPr>
              <a:t>;</a:t>
            </a:r>
            <a:r>
              <a:rPr lang="vi-VN" sz="2400" spc="-5" dirty="0" smtClean="0">
                <a:solidFill>
                  <a:srgbClr val="001F5F"/>
                </a:solidFill>
              </a:rPr>
              <a:t> </a:t>
            </a:r>
            <a:r>
              <a:rPr sz="2400" dirty="0" err="1" smtClean="0"/>
              <a:t>ngân</a:t>
            </a:r>
            <a:r>
              <a:rPr sz="2400" dirty="0" smtClean="0"/>
              <a:t> </a:t>
            </a:r>
            <a:r>
              <a:rPr sz="2400" dirty="0" err="1"/>
              <a:t>sách</a:t>
            </a:r>
            <a:r>
              <a:rPr sz="2400" dirty="0"/>
              <a:t> </a:t>
            </a:r>
            <a:r>
              <a:rPr lang="en-US" sz="2400" dirty="0" err="1" smtClean="0"/>
              <a:t>huyện</a:t>
            </a:r>
            <a:r>
              <a:rPr lang="en-US" sz="2400" dirty="0" smtClean="0"/>
              <a:t> </a:t>
            </a:r>
            <a:r>
              <a:rPr lang="vi-VN" sz="2400" b="1" spc="-20" dirty="0" smtClean="0">
                <a:solidFill>
                  <a:srgbClr val="0000FF"/>
                </a:solidFill>
                <a:latin typeface="Times New Roman"/>
                <a:cs typeface="Times New Roman"/>
              </a:rPr>
              <a:t>115,293</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dirty="0" err="1">
                <a:latin typeface="Times New Roman"/>
                <a:cs typeface="Times New Roman"/>
              </a:rPr>
              <a:t>chỉnh</a:t>
            </a:r>
            <a:r>
              <a:rPr sz="2400" b="1" dirty="0">
                <a:latin typeface="Times New Roman"/>
                <a:cs typeface="Times New Roman"/>
              </a:rPr>
              <a:t>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dirty="0" err="1" smtClean="0">
                <a:latin typeface="Times New Roman"/>
                <a:cs typeface="Times New Roman"/>
              </a:rPr>
              <a:t>tiền</a:t>
            </a:r>
            <a:r>
              <a:rPr sz="2400" b="1" dirty="0" smtClean="0">
                <a:latin typeface="Times New Roman"/>
                <a:cs typeface="Times New Roman"/>
              </a:rPr>
              <a:t> </a:t>
            </a:r>
            <a:r>
              <a:rPr sz="2400" b="1" spc="-5" dirty="0">
                <a:latin typeface="Times New Roman"/>
                <a:cs typeface="Times New Roman"/>
              </a:rPr>
              <a:t>lương: </a:t>
            </a:r>
            <a:r>
              <a:rPr lang="vi-VN" sz="2400" b="1" dirty="0" smtClean="0">
                <a:solidFill>
                  <a:srgbClr val="0000FF"/>
                </a:solidFill>
                <a:latin typeface="Times New Roman"/>
                <a:cs typeface="Times New Roman"/>
              </a:rPr>
              <a:t>1.529,984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vi-VN" sz="2400" spc="-35" dirty="0" smtClean="0">
                <a:solidFill>
                  <a:srgbClr val="0000FF"/>
                </a:solidFill>
                <a:latin typeface="Times New Roman"/>
                <a:cs typeface="Times New Roman"/>
              </a:rPr>
              <a:t>851,6</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vi-VN" sz="2400" b="1" spc="-30" dirty="0" smtClean="0">
                <a:solidFill>
                  <a:srgbClr val="0000FF"/>
                </a:solidFill>
                <a:latin typeface="Times New Roman"/>
                <a:cs typeface="Times New Roman"/>
              </a:rPr>
              <a:t>11,9</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dirty="0"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lang="vi-VN" dirty="0" smtClean="0">
                <a:solidFill>
                  <a:srgbClr val="FF0000"/>
                </a:solidFill>
                <a:latin typeface="Times New Roman"/>
                <a:cs typeface="Times New Roman"/>
              </a:rPr>
              <a:t>2021-2023</a:t>
            </a:r>
            <a:endParaRPr dirty="0">
              <a:solidFill>
                <a:srgbClr val="FF0000"/>
              </a:solidFill>
              <a:latin typeface="Times New Roman"/>
              <a:cs typeface="Times New Roman"/>
            </a:endParaRPr>
          </a:p>
        </p:txBody>
      </p:sp>
      <p:sp>
        <p:nvSpPr>
          <p:cNvPr id="3" name="object 3"/>
          <p:cNvSpPr/>
          <p:nvPr/>
        </p:nvSpPr>
        <p:spPr>
          <a:xfrm>
            <a:off x="285720" y="921207"/>
            <a:ext cx="8858280" cy="579394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99592" y="1095268"/>
            <a:ext cx="7921433" cy="5767605"/>
          </a:xfrm>
          <a:prstGeom prst="rect">
            <a:avLst/>
          </a:prstGeom>
        </p:spPr>
        <p:txBody>
          <a:bodyPr vert="horz" wrap="square" lIns="0" tIns="12065" rIns="0" bIns="0" rtlCol="0">
            <a:spAutoFit/>
          </a:bodyPr>
          <a:lstStyle/>
          <a:p>
            <a:pPr algn="just"/>
            <a:r>
              <a:rPr lang="vi-VN" sz="2200" dirty="0" smtClean="0">
                <a:latin typeface="Times New Roman" panose="02020603050405020304" pitchFamily="18" charset="0"/>
                <a:cs typeface="Times New Roman" panose="02020603050405020304" pitchFamily="18" charset="0"/>
              </a:rPr>
              <a:t>1. </a:t>
            </a:r>
            <a:r>
              <a:rPr lang="nl-NL" sz="2200" dirty="0" smtClean="0">
                <a:latin typeface="Times New Roman" panose="02020603050405020304" pitchFamily="18" charset="0"/>
                <a:cs typeface="Times New Roman" panose="02020603050405020304" pitchFamily="18" charset="0"/>
              </a:rPr>
              <a:t>Tổng </a:t>
            </a:r>
            <a:r>
              <a:rPr lang="nl-NL" sz="2200" dirty="0">
                <a:latin typeface="Times New Roman" panose="02020603050405020304" pitchFamily="18" charset="0"/>
                <a:cs typeface="Times New Roman" panose="02020603050405020304" pitchFamily="18" charset="0"/>
              </a:rPr>
              <a:t>thu NSNN trên địa bàn giai đoạn 2021-2023 là 63.216 tỷ đồng, trong đó: thu NSNN năm 2021 là 19.350 tỷ đồng, bằng 95,5% ước thực hiện năm 2020; thu NSNN năm 2022 là 20.995 tỷ đồng tăng 8,5% so với năm 2021; thu NSNN năm 2023 là 22.871 tỷ đồng, tăng 8,9% so với năm </a:t>
            </a:r>
            <a:r>
              <a:rPr lang="nl-NL" sz="2200" dirty="0" smtClean="0">
                <a:latin typeface="Times New Roman" panose="02020603050405020304" pitchFamily="18" charset="0"/>
                <a:cs typeface="Times New Roman" panose="02020603050405020304" pitchFamily="18" charset="0"/>
              </a:rPr>
              <a:t>2022</a:t>
            </a:r>
            <a:endParaRPr lang="vi-VN" sz="2200" dirty="0" smtClean="0">
              <a:latin typeface="Times New Roman" panose="02020603050405020304" pitchFamily="18" charset="0"/>
              <a:cs typeface="Times New Roman" panose="02020603050405020304" pitchFamily="18" charset="0"/>
            </a:endParaRPr>
          </a:p>
          <a:p>
            <a:pPr algn="just"/>
            <a:r>
              <a:rPr lang="nl-NL" sz="2200" dirty="0" smtClean="0">
                <a:latin typeface="Times New Roman" panose="02020603050405020304" pitchFamily="18" charset="0"/>
                <a:cs typeface="Times New Roman" panose="02020603050405020304" pitchFamily="18" charset="0"/>
              </a:rPr>
              <a:t>- Thu </a:t>
            </a:r>
            <a:r>
              <a:rPr lang="nl-NL" sz="2200" dirty="0">
                <a:latin typeface="Times New Roman" panose="02020603050405020304" pitchFamily="18" charset="0"/>
                <a:cs typeface="Times New Roman" panose="02020603050405020304" pitchFamily="18" charset="0"/>
              </a:rPr>
              <a:t>nội địa: Thu nội địa trên địa bàn giai đoạn 2021-2023 là 52.656 tỷ đồng, năm 2021 là 16.000 tỷ đồng, tăng 2,1% so dự toán năm 2021; năm 2022 là 17.478 tỷ đồng, tăng 9% so dự toán năm 2021; năm 2023 là  19.178 tỷ đồng, tăng 9,7% so dự toán năm </a:t>
            </a:r>
            <a:r>
              <a:rPr lang="nl-NL" sz="2200" dirty="0" smtClean="0">
                <a:latin typeface="Times New Roman" panose="02020603050405020304" pitchFamily="18" charset="0"/>
                <a:cs typeface="Times New Roman" panose="02020603050405020304" pitchFamily="18" charset="0"/>
              </a:rPr>
              <a:t>2022</a:t>
            </a:r>
            <a:endParaRPr lang="vi-VN" sz="2200" dirty="0" smtClean="0">
              <a:latin typeface="Times New Roman" panose="02020603050405020304" pitchFamily="18" charset="0"/>
              <a:cs typeface="Times New Roman" panose="02020603050405020304" pitchFamily="18" charset="0"/>
            </a:endParaRPr>
          </a:p>
          <a:p>
            <a:r>
              <a:rPr lang="nl-NL" sz="2200" dirty="0" smtClean="0">
                <a:latin typeface="Times New Roman" panose="02020603050405020304" pitchFamily="18" charset="0"/>
                <a:cs typeface="Times New Roman" panose="02020603050405020304" pitchFamily="18" charset="0"/>
              </a:rPr>
              <a:t>  - </a:t>
            </a:r>
            <a:r>
              <a:rPr lang="nl-NL" sz="2200" dirty="0">
                <a:latin typeface="Times New Roman" panose="02020603050405020304" pitchFamily="18" charset="0"/>
                <a:cs typeface="Times New Roman" panose="02020603050405020304" pitchFamily="18" charset="0"/>
              </a:rPr>
              <a:t>Thu từ hoạt động xuất nhập khẩu: </a:t>
            </a:r>
            <a:endParaRPr lang="vi-VN" sz="2200" dirty="0" smtClean="0">
              <a:latin typeface="Times New Roman" panose="02020603050405020304" pitchFamily="18" charset="0"/>
              <a:cs typeface="Times New Roman" panose="02020603050405020304" pitchFamily="18" charset="0"/>
            </a:endParaRPr>
          </a:p>
          <a:p>
            <a:r>
              <a:rPr lang="vi-VN" sz="2200"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Dự toán năm 2021 là 3.350 tỷ đồng, giảm 27,2% so với năm trước.</a:t>
            </a:r>
            <a:endParaRPr lang="en-US" sz="2200" dirty="0">
              <a:latin typeface="Times New Roman" panose="02020603050405020304" pitchFamily="18" charset="0"/>
              <a:cs typeface="Times New Roman" panose="02020603050405020304" pitchFamily="18" charset="0"/>
            </a:endParaRPr>
          </a:p>
          <a:p>
            <a:r>
              <a:rPr lang="vi-VN" sz="2200"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Dự kiến năm 2022 là 3.517 tỷ đồng, tăng 5% so với năm trước.</a:t>
            </a:r>
            <a:endParaRPr lang="en-US" sz="2200" dirty="0">
              <a:latin typeface="Times New Roman" panose="02020603050405020304" pitchFamily="18" charset="0"/>
              <a:cs typeface="Times New Roman" panose="02020603050405020304" pitchFamily="18" charset="0"/>
            </a:endParaRPr>
          </a:p>
          <a:p>
            <a:r>
              <a:rPr lang="vi-VN" sz="2200"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Dự kiến năm 2023 là 3.693 tỷ đồng, tăng 5% so với năm trước.</a:t>
            </a:r>
            <a:endParaRPr lang="en-US" sz="2200" dirty="0">
              <a:latin typeface="Times New Roman" panose="02020603050405020304" pitchFamily="18" charset="0"/>
              <a:cs typeface="Times New Roman" panose="02020603050405020304" pitchFamily="18" charset="0"/>
            </a:endParaRPr>
          </a:p>
          <a:p>
            <a:pPr algn="just"/>
            <a:endParaRPr lang="nl-NL" sz="2200" dirty="0" smtClean="0">
              <a:solidFill>
                <a:srgbClr val="00B0F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7290" y="857232"/>
            <a:ext cx="6500858" cy="4308872"/>
          </a:xfrm>
        </p:spPr>
        <p:txBody>
          <a:bodyPr/>
          <a:lstStyle/>
          <a:p>
            <a:pPr algn="just"/>
            <a:r>
              <a:rPr lang="vi-VN" dirty="0" smtClean="0">
                <a:latin typeface="Times New Roman" panose="02020603050405020304" pitchFamily="18" charset="0"/>
                <a:cs typeface="Times New Roman" panose="02020603050405020304" pitchFamily="18" charset="0"/>
              </a:rPr>
              <a:t> (tt) </a:t>
            </a:r>
          </a:p>
          <a:p>
            <a:pPr algn="just"/>
            <a:r>
              <a:rPr lang="vi-VN" dirty="0" smtClean="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Tổng thu cân đối ngân sách địa phương giai đoạn 2021-2023 là 58.465 tỷ đồng, trong đó: năm 2021 là 19.225 tỷ đồng, năm 2022 là 18.646 tỷ đồng, năm 2023 là 20.592 tỷ đồng.</a:t>
            </a:r>
            <a:endParaRPr lang="en-US" sz="2400" dirty="0" smtClean="0">
              <a:latin typeface="Times New Roman" panose="02020603050405020304" pitchFamily="18" charset="0"/>
              <a:cs typeface="Times New Roman" panose="02020603050405020304" pitchFamily="18" charset="0"/>
            </a:endParaRPr>
          </a:p>
          <a:p>
            <a:r>
              <a:rPr lang="vi-VN" sz="2400" spc="-5" dirty="0" smtClean="0">
                <a:latin typeface="Times New Roman" panose="02020603050405020304" pitchFamily="18" charset="0"/>
                <a:cs typeface="Times New Roman" panose="02020603050405020304" pitchFamily="18" charset="0"/>
              </a:rPr>
              <a:t>2. </a:t>
            </a:r>
            <a:r>
              <a:rPr lang="nl-NL" sz="2400" dirty="0" smtClean="0">
                <a:latin typeface="Times New Roman" panose="02020603050405020304" pitchFamily="18" charset="0"/>
                <a:cs typeface="Times New Roman" panose="02020603050405020304" pitchFamily="18" charset="0"/>
              </a:rPr>
              <a:t>Tổng chi NSĐP giai đoạn 2021-2023 là 62.446 đồng, trong đó năm 2021 là 20.077 tỷ đồng, năm 2022 là 20.268 tỷ đồng, năm 2023 là 22.100 tỷ đồng </a:t>
            </a:r>
            <a:endParaRPr lang="en-US" sz="2400" dirty="0" smtClean="0">
              <a:latin typeface="Times New Roman" panose="02020603050405020304" pitchFamily="18" charset="0"/>
              <a:cs typeface="Times New Roman" panose="02020603050405020304" pitchFamily="18" charset="0"/>
            </a:endParaRPr>
          </a:p>
          <a:p>
            <a:pPr algn="just"/>
            <a:r>
              <a:rPr lang="vi-VN" sz="2400" dirty="0" smtClean="0">
                <a:latin typeface="Times New Roman" panose="02020603050405020304" pitchFamily="18" charset="0"/>
                <a:cs typeface="Times New Roman" panose="02020603050405020304" pitchFamily="18" charset="0"/>
              </a:rPr>
              <a:t>3. </a:t>
            </a:r>
            <a:r>
              <a:rPr lang="nl-NL" sz="2400" dirty="0" smtClean="0">
                <a:latin typeface="Times New Roman" panose="02020603050405020304" pitchFamily="18" charset="0"/>
                <a:cs typeface="Times New Roman" panose="02020603050405020304" pitchFamily="18" charset="0"/>
              </a:rPr>
              <a:t>Bội chi ngân sách giai đoạn 2021-2023 là 3.981 tỷ đồng, trong đó năm 2021 là 852 tỷ đồng, năm 2022 là 1.622 tỷ đồng, năm 2023 là 1.507 tỷ đồng</a:t>
            </a:r>
            <a:r>
              <a:rPr lang="en-US" sz="2400" dirty="0" smtClean="0">
                <a:latin typeface="Times New Roman" panose="02020603050405020304" pitchFamily="18" charset="0"/>
                <a:cs typeface="Times New Roman" panose="02020603050405020304" pitchFamily="18" charset="0"/>
              </a:rPr>
              <a:t>.</a:t>
            </a:r>
          </a:p>
          <a:p>
            <a:endParaRPr lang="en-GB" dirty="0"/>
          </a:p>
        </p:txBody>
      </p:sp>
      <p:sp>
        <p:nvSpPr>
          <p:cNvPr id="4" name="object 3"/>
          <p:cNvSpPr/>
          <p:nvPr/>
        </p:nvSpPr>
        <p:spPr>
          <a:xfrm>
            <a:off x="857224" y="428604"/>
            <a:ext cx="7286676" cy="6143667"/>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sz="2400" dirty="0" smtClean="0">
                <a:solidFill>
                  <a:srgbClr val="000000"/>
                </a:solidFill>
                <a:latin typeface="Times New Roman"/>
                <a:cs typeface="Times New Roman"/>
              </a:rPr>
              <a:t>20</a:t>
            </a:r>
            <a:r>
              <a:rPr lang="en-US" sz="2400" dirty="0" smtClean="0">
                <a:solidFill>
                  <a:srgbClr val="000000"/>
                </a:solidFill>
                <a:latin typeface="Times New Roman"/>
                <a:cs typeface="Times New Roman"/>
              </a:rPr>
              <a:t>2</a:t>
            </a:r>
            <a:r>
              <a:rPr lang="vi-VN" sz="2400" dirty="0" smtClean="0">
                <a:solidFill>
                  <a:srgbClr val="000000"/>
                </a:solidFill>
                <a:latin typeface="Times New Roman"/>
                <a:cs typeface="Times New Roman"/>
              </a:rPr>
              <a:t>1</a:t>
            </a:r>
            <a:r>
              <a:rPr sz="2400" dirty="0" smtClean="0">
                <a:solidFill>
                  <a:srgbClr val="000000"/>
                </a:solidFill>
                <a:latin typeface="Times New Roman"/>
                <a:cs typeface="Times New Roman"/>
              </a:rPr>
              <a:t>-202</a:t>
            </a:r>
            <a:r>
              <a:rPr lang="vi-VN" sz="2400" dirty="0" smtClean="0">
                <a:solidFill>
                  <a:srgbClr val="000000"/>
                </a:solidFill>
                <a:latin typeface="Times New Roman"/>
                <a:cs typeface="Times New Roman"/>
              </a:rPr>
              <a:t>3</a:t>
            </a:r>
            <a:endParaRPr sz="2400" dirty="0">
              <a:latin typeface="Times New Roman"/>
              <a:cs typeface="Times New Roman"/>
            </a:endParaRPr>
          </a:p>
        </p:txBody>
      </p:sp>
      <p:sp>
        <p:nvSpPr>
          <p:cNvPr id="3" name="object 3"/>
          <p:cNvSpPr/>
          <p:nvPr/>
        </p:nvSpPr>
        <p:spPr>
          <a:xfrm>
            <a:off x="457962" y="1143761"/>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dirty="0" err="1" smtClean="0">
                <a:latin typeface="Times New Roman"/>
                <a:cs typeface="Times New Roman"/>
              </a:rPr>
              <a:t>Dự</a:t>
            </a:r>
            <a:r>
              <a:rPr sz="2400" spc="-10" dirty="0" smtClean="0">
                <a:latin typeface="Times New Roman"/>
                <a:cs typeface="Times New Roman"/>
              </a:rPr>
              <a:t>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dirty="0" err="1">
                <a:latin typeface="Times New Roman"/>
                <a:cs typeface="Times New Roman"/>
              </a:rPr>
              <a:t>các</a:t>
            </a:r>
            <a:r>
              <a:rPr sz="2400" spc="200" dirty="0">
                <a:latin typeface="Times New Roman"/>
                <a:cs typeface="Times New Roman"/>
              </a:rPr>
              <a:t> </a:t>
            </a:r>
            <a:r>
              <a:rPr sz="2400" spc="-20" dirty="0" err="1" smtClean="0">
                <a:latin typeface="Times New Roman"/>
                <a:cs typeface="Times New Roman"/>
              </a:rPr>
              <a:t>dự</a:t>
            </a:r>
            <a:r>
              <a:rPr lang="en-US" sz="2400" spc="-20" dirty="0" smtClean="0">
                <a:latin typeface="Times New Roman"/>
                <a:cs typeface="Times New Roman"/>
              </a:rPr>
              <a:t> </a:t>
            </a:r>
            <a:r>
              <a:rPr sz="2400" spc="-5" dirty="0" err="1" smtClean="0">
                <a:latin typeface="Times New Roman"/>
                <a:cs typeface="Times New Roman"/>
              </a:rPr>
              <a:t>án</a:t>
            </a:r>
            <a:r>
              <a:rPr sz="2400" spc="-5" dirty="0" smtClean="0">
                <a:latin typeface="Times New Roman"/>
                <a:cs typeface="Times New Roman"/>
              </a:rPr>
              <a:t>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vi-VN" sz="2400" b="1" spc="-5" dirty="0" smtClean="0">
                <a:solidFill>
                  <a:srgbClr val="0000FF"/>
                </a:solidFill>
                <a:latin typeface="Times New Roman"/>
                <a:cs typeface="Times New Roman"/>
              </a:rPr>
              <a:t>3.981</a:t>
            </a:r>
            <a:r>
              <a:rPr lang="en-US" sz="2400" b="1" spc="-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dirty="0" err="1" smtClean="0">
                <a:latin typeface="Times New Roman"/>
                <a:cs typeface="Times New Roman"/>
              </a:rPr>
              <a:t>Dự</a:t>
            </a:r>
            <a:r>
              <a:rPr sz="2400" spc="-5" dirty="0" smtClean="0">
                <a:latin typeface="Times New Roman"/>
                <a:cs typeface="Times New Roman"/>
              </a:rPr>
              <a:t>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vi-VN" sz="2400" b="1" spc="-5" dirty="0" smtClean="0">
                <a:solidFill>
                  <a:srgbClr val="0000FF"/>
                </a:solidFill>
                <a:latin typeface="Times New Roman"/>
                <a:cs typeface="Times New Roman"/>
              </a:rPr>
              <a:t>189,633</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dirty="0"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vi-VN" sz="2400" b="1" spc="-5" dirty="0" smtClean="0">
                <a:solidFill>
                  <a:srgbClr val="0000FF"/>
                </a:solidFill>
                <a:latin typeface="Times New Roman"/>
                <a:cs typeface="Times New Roman"/>
              </a:rPr>
              <a:t>164,364</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trên địa bàn </a:t>
            </a:r>
            <a:r>
              <a:rPr lang="en-US" dirty="0" smtClean="0">
                <a:solidFill>
                  <a:srgbClr val="FF0000"/>
                </a:solidFill>
                <a:latin typeface="Times New Roman" panose="02020603050405020304" pitchFamily="18" charset="0"/>
                <a:cs typeface="Times New Roman" panose="02020603050405020304" pitchFamily="18" charset="0"/>
              </a:rPr>
              <a:t>(GRDP</a:t>
            </a:r>
            <a:r>
              <a:rPr lang="vi-VN" dirty="0" smtClean="0">
                <a:solidFill>
                  <a:srgbClr val="FF0000"/>
                </a:solidFill>
                <a:latin typeface="Times New Roman" panose="02020603050405020304" pitchFamily="18" charset="0"/>
                <a:cs typeface="Times New Roman" panose="02020603050405020304" pitchFamily="18" charset="0"/>
              </a:rPr>
              <a:t> giá so sánh 2010</a:t>
            </a:r>
            <a:r>
              <a:rPr lang="en-US" dirty="0" smtClean="0">
                <a:solidFill>
                  <a:srgbClr val="FF0000"/>
                </a:solidFill>
                <a:latin typeface="Times New Roman" panose="02020603050405020304" pitchFamily="18" charset="0"/>
                <a:cs typeface="Times New Roman" panose="02020603050405020304" pitchFamily="18" charset="0"/>
              </a:rPr>
              <a:t>)</a:t>
            </a:r>
            <a:r>
              <a:rPr lang="vi-VN"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tăng 6,5-7%</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83060" y="1187826"/>
            <a:ext cx="7004087" cy="629738"/>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289182"/>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a:t>
            </a:r>
            <a:r>
              <a:rPr lang="vi-VN" dirty="0" smtClean="0">
                <a:solidFill>
                  <a:srgbClr val="00B050"/>
                </a:solidFill>
                <a:latin typeface="+mj-lt"/>
              </a:rPr>
              <a:t>tư/GRSP chiếm trên30% GRDP</a:t>
            </a:r>
            <a:endParaRPr sz="1600" dirty="0">
              <a:solidFill>
                <a:srgbClr val="00B050"/>
              </a:solidFill>
              <a:latin typeface="Times New Roman"/>
              <a:cs typeface="Times New Roman"/>
            </a:endParaRPr>
          </a:p>
        </p:txBody>
      </p:sp>
      <p:sp>
        <p:nvSpPr>
          <p:cNvPr id="6" name="object 6"/>
          <p:cNvSpPr/>
          <p:nvPr/>
        </p:nvSpPr>
        <p:spPr>
          <a:xfrm>
            <a:off x="1714480" y="1963870"/>
            <a:ext cx="6998275" cy="1160322"/>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653904"/>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714480" y="5214951"/>
            <a:ext cx="7112246" cy="923330"/>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500034" y="1142984"/>
            <a:ext cx="1142824" cy="471070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28596" y="1357298"/>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5755422"/>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400" b="1" spc="5" dirty="0">
                <a:solidFill>
                  <a:srgbClr val="0000FF"/>
                </a:solidFill>
                <a:latin typeface="Times New Roman"/>
                <a:cs typeface="Times New Roman"/>
              </a:rPr>
              <a:t>Các </a:t>
            </a:r>
            <a:r>
              <a:rPr sz="2400" b="1" dirty="0">
                <a:solidFill>
                  <a:srgbClr val="0000FF"/>
                </a:solidFill>
                <a:latin typeface="Times New Roman"/>
                <a:cs typeface="Times New Roman"/>
              </a:rPr>
              <a:t>chỉ  tiêu cơ  bản </a:t>
            </a:r>
            <a:r>
              <a:rPr sz="2400" b="1" spc="5" dirty="0">
                <a:solidFill>
                  <a:srgbClr val="0000FF"/>
                </a:solidFill>
                <a:latin typeface="Times New Roman"/>
                <a:cs typeface="Times New Roman"/>
              </a:rPr>
              <a:t>về  </a:t>
            </a:r>
            <a:r>
              <a:rPr sz="2400" b="1" dirty="0">
                <a:solidFill>
                  <a:srgbClr val="0000FF"/>
                </a:solidFill>
                <a:latin typeface="Times New Roman"/>
                <a:cs typeface="Times New Roman"/>
              </a:rPr>
              <a:t>kinh tế  xã hội  căn </a:t>
            </a:r>
            <a:r>
              <a:rPr sz="2400" b="1" spc="-5" dirty="0">
                <a:solidFill>
                  <a:srgbClr val="0000FF"/>
                </a:solidFill>
                <a:latin typeface="Times New Roman"/>
                <a:cs typeface="Times New Roman"/>
              </a:rPr>
              <a:t>cứ  </a:t>
            </a:r>
            <a:r>
              <a:rPr sz="2400" b="1" dirty="0">
                <a:solidFill>
                  <a:srgbClr val="0000FF"/>
                </a:solidFill>
                <a:latin typeface="Times New Roman"/>
                <a:cs typeface="Times New Roman"/>
              </a:rPr>
              <a:t>xây  dựng</a:t>
            </a:r>
            <a:r>
              <a:rPr sz="2400" b="1" spc="-110" dirty="0">
                <a:solidFill>
                  <a:srgbClr val="0000FF"/>
                </a:solidFill>
                <a:latin typeface="Times New Roman"/>
                <a:cs typeface="Times New Roman"/>
              </a:rPr>
              <a:t> </a:t>
            </a:r>
            <a:r>
              <a:rPr sz="2400" b="1" dirty="0">
                <a:solidFill>
                  <a:srgbClr val="0000FF"/>
                </a:solidFill>
                <a:latin typeface="Times New Roman"/>
                <a:cs typeface="Times New Roman"/>
              </a:rPr>
              <a:t>dự  toán  </a:t>
            </a:r>
            <a:r>
              <a:rPr sz="2400" b="1" dirty="0" err="1">
                <a:solidFill>
                  <a:srgbClr val="0000FF"/>
                </a:solidFill>
                <a:latin typeface="Times New Roman"/>
                <a:cs typeface="Times New Roman"/>
              </a:rPr>
              <a:t>năm</a:t>
            </a:r>
            <a:r>
              <a:rPr sz="2400" b="1" dirty="0">
                <a:solidFill>
                  <a:srgbClr val="0000FF"/>
                </a:solidFill>
                <a:latin typeface="Times New Roman"/>
                <a:cs typeface="Times New Roman"/>
              </a:rPr>
              <a:t>  </a:t>
            </a:r>
            <a:r>
              <a:rPr lang="vi-VN" sz="2400" b="1" spc="5" dirty="0" smtClean="0">
                <a:solidFill>
                  <a:srgbClr val="0000FF"/>
                </a:solidFill>
                <a:latin typeface="Times New Roman"/>
                <a:cs typeface="Times New Roman"/>
              </a:rPr>
              <a:t>2021</a:t>
            </a:r>
            <a:endParaRPr sz="2400" dirty="0">
              <a:latin typeface="Times New Roman"/>
              <a:cs typeface="Times New Roman"/>
            </a:endParaRPr>
          </a:p>
        </p:txBody>
      </p:sp>
      <p:sp>
        <p:nvSpPr>
          <p:cNvPr id="16" name="Rectangle 15"/>
          <p:cNvSpPr/>
          <p:nvPr/>
        </p:nvSpPr>
        <p:spPr>
          <a:xfrm>
            <a:off x="1872487" y="2045418"/>
            <a:ext cx="6728881" cy="923330"/>
          </a:xfrm>
          <a:prstGeom prst="rect">
            <a:avLst/>
          </a:prstGeom>
        </p:spPr>
        <p:txBody>
          <a:bodyPr wrap="square">
            <a:spAutoFit/>
          </a:bodyPr>
          <a:lstStyle/>
          <a:p>
            <a:pPr marL="12700">
              <a:lnSpc>
                <a:spcPct val="100000"/>
              </a:lnSpc>
              <a:spcBef>
                <a:spcPts val="95"/>
              </a:spcBef>
            </a:pP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có</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thêm</a:t>
            </a:r>
            <a:r>
              <a:rPr lang="en-US" dirty="0">
                <a:solidFill>
                  <a:srgbClr val="7030A0"/>
                </a:solidFill>
                <a:latin typeface="Times New Roman" panose="02020603050405020304" pitchFamily="18" charset="0"/>
                <a:cs typeface="Times New Roman" panose="02020603050405020304" pitchFamily="18" charset="0"/>
              </a:rPr>
              <a:t> </a:t>
            </a:r>
            <a:r>
              <a:rPr lang="vi-VN" dirty="0" smtClean="0">
                <a:solidFill>
                  <a:srgbClr val="7030A0"/>
                </a:solidFill>
                <a:latin typeface="Times New Roman" panose="02020603050405020304" pitchFamily="18" charset="0"/>
                <a:cs typeface="Times New Roman" panose="02020603050405020304" pitchFamily="18" charset="0"/>
              </a:rPr>
              <a:t>ít nhất 06 </a:t>
            </a:r>
            <a:r>
              <a:rPr lang="en-US" dirty="0" err="1" smtClean="0">
                <a:solidFill>
                  <a:srgbClr val="7030A0"/>
                </a:solidFill>
                <a:latin typeface="Times New Roman" panose="02020603050405020304" pitchFamily="18" charset="0"/>
                <a:cs typeface="Times New Roman" panose="02020603050405020304" pitchFamily="18" charset="0"/>
              </a:rPr>
              <a:t>xã</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đạt</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chuẩn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nông</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thôn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mới</a:t>
            </a:r>
            <a:r>
              <a:rPr lang="en-US" dirty="0" smtClean="0">
                <a:solidFill>
                  <a:srgbClr val="7030A0"/>
                </a:solidFill>
                <a:latin typeface="Times New Roman" panose="02020603050405020304" pitchFamily="18" charset="0"/>
                <a:cs typeface="Times New Roman" panose="02020603050405020304" pitchFamily="18" charset="0"/>
              </a:rPr>
              <a:t>;</a:t>
            </a:r>
            <a:r>
              <a:rPr lang="vi-VN" dirty="0" smtClean="0">
                <a:solidFill>
                  <a:srgbClr val="7030A0"/>
                </a:solidFill>
                <a:latin typeface="Times New Roman" panose="02020603050405020304" pitchFamily="18" charset="0"/>
                <a:cs typeface="Times New Roman" panose="02020603050405020304" pitchFamily="18" charset="0"/>
              </a:rPr>
              <a:t> nâng số xã đạt chuẩn nông thôn mới lên 122 xã.</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giảm</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từ</a:t>
            </a:r>
            <a:r>
              <a:rPr lang="en-US" dirty="0">
                <a:solidFill>
                  <a:srgbClr val="7030A0"/>
                </a:solidFill>
                <a:latin typeface="Times New Roman" panose="02020603050405020304" pitchFamily="18" charset="0"/>
                <a:cs typeface="Times New Roman" panose="02020603050405020304" pitchFamily="18" charset="0"/>
              </a:rPr>
              <a:t> </a:t>
            </a:r>
            <a:r>
              <a:rPr lang="vi-VN" dirty="0" smtClean="0">
                <a:solidFill>
                  <a:srgbClr val="7030A0"/>
                </a:solidFill>
                <a:latin typeface="Times New Roman" panose="02020603050405020304" pitchFamily="18" charset="0"/>
                <a:cs typeface="Times New Roman" panose="02020603050405020304" pitchFamily="18" charset="0"/>
              </a:rPr>
              <a:t>2.000 </a:t>
            </a:r>
            <a:r>
              <a:rPr lang="en-US" dirty="0" err="1" smtClean="0">
                <a:solidFill>
                  <a:srgbClr val="7030A0"/>
                </a:solidFill>
                <a:latin typeface="Times New Roman" panose="02020603050405020304" pitchFamily="18" charset="0"/>
                <a:cs typeface="Times New Roman" panose="02020603050405020304" pitchFamily="18" charset="0"/>
              </a:rPr>
              <a:t>hộ</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nghèo</a:t>
            </a:r>
            <a:r>
              <a:rPr lang="vi-VN" dirty="0">
                <a:solidFill>
                  <a:srgbClr val="7030A0"/>
                </a:solidFill>
                <a:latin typeface="Times New Roman" panose="02020603050405020304" pitchFamily="18" charset="0"/>
                <a:cs typeface="Times New Roman" panose="02020603050405020304" pitchFamily="18" charset="0"/>
              </a:rPr>
              <a:t>.</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785918" y="3214686"/>
            <a:ext cx="6683081" cy="1477328"/>
          </a:xfrm>
          <a:prstGeom prst="rect">
            <a:avLst/>
          </a:prstGeom>
        </p:spPr>
        <p:txBody>
          <a:bodyPr wrap="square">
            <a:spAutoFit/>
          </a:bodyPr>
          <a:lstStyle/>
          <a:p>
            <a:pPr marL="12700" algn="just">
              <a:lnSpc>
                <a:spcPct val="100000"/>
              </a:lnSpc>
              <a:spcBef>
                <a:spcPts val="95"/>
              </a:spcBef>
            </a:pPr>
            <a:r>
              <a:rPr lang="vi-VN" dirty="0">
                <a:solidFill>
                  <a:srgbClr val="C00000"/>
                </a:solidFill>
                <a:latin typeface="+mj-lt"/>
              </a:rPr>
              <a:t>Tỷ lệ trẻ em dưới 5 tuổi suy dinh dưỡng thể </a:t>
            </a:r>
            <a:r>
              <a:rPr lang="vi-VN" dirty="0" smtClean="0">
                <a:solidFill>
                  <a:srgbClr val="C00000"/>
                </a:solidFill>
                <a:latin typeface="+mj-lt"/>
              </a:rPr>
              <a:t>thấp còi dưới 21,6%; Số giường bệnh tren vạn dân đạt 42,6 giường/vạn dân; Tỷ lệ dân số tham gia bảo hiểm y tế đạt 96%; Số người tham gia bảo hiểm bắt buộc hơn 201.000 người; Số người tham gia bảo hiểm thất nghiệp 186.400 người; Số người tham gia bảo hiểm xã hội tự nguyện 26.500 người.</a:t>
            </a:r>
            <a:endParaRPr lang="vi-VN" dirty="0">
              <a:solidFill>
                <a:srgbClr val="C00000"/>
              </a:solidFill>
              <a:latin typeface="+mj-lt"/>
              <a:cs typeface="Times New Roman"/>
            </a:endParaRPr>
          </a:p>
        </p:txBody>
      </p:sp>
      <p:sp>
        <p:nvSpPr>
          <p:cNvPr id="20" name="Rectangle 19"/>
          <p:cNvSpPr/>
          <p:nvPr/>
        </p:nvSpPr>
        <p:spPr>
          <a:xfrm>
            <a:off x="1785918" y="5214950"/>
            <a:ext cx="6815450" cy="923330"/>
          </a:xfrm>
          <a:prstGeom prst="rect">
            <a:avLst/>
          </a:prstGeom>
        </p:spPr>
        <p:txBody>
          <a:bodyPr wrap="square">
            <a:spAutoFit/>
          </a:bodyPr>
          <a:lstStyle/>
          <a:p>
            <a:pPr algn="just"/>
            <a:r>
              <a:rPr lang="vi-VN" smtClean="0">
                <a:solidFill>
                  <a:srgbClr val="0070C0"/>
                </a:solidFill>
                <a:latin typeface="Times New Roman" panose="02020603050405020304" pitchFamily="18" charset="0"/>
                <a:cs typeface="Times New Roman" panose="02020603050405020304" pitchFamily="18" charset="0"/>
              </a:rPr>
              <a:t>Tỷ </a:t>
            </a:r>
            <a:r>
              <a:rPr lang="vi-VN" dirty="0" smtClean="0">
                <a:solidFill>
                  <a:srgbClr val="0070C0"/>
                </a:solidFill>
                <a:latin typeface="Times New Roman" panose="02020603050405020304" pitchFamily="18" charset="0"/>
                <a:cs typeface="Times New Roman" panose="02020603050405020304" pitchFamily="18" charset="0"/>
              </a:rPr>
              <a:t>lệ hộ nông dân nông thôn được sử dụng nước hợp vệ sinh đạt 96%. Tỷ lệ hộ dân đô thị được sử dụng nước sạch đạt 82%. Tỷ lệ chất thải rắn đô thị được thu gom đạt 91%. Tỷ lệ che phủ rừng đạt 60,2%.</a:t>
            </a:r>
            <a:endParaRPr lang="en-US"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vi-VN" sz="1500" b="1" dirty="0" smtClean="0">
                <a:solidFill>
                  <a:srgbClr val="0000FF"/>
                </a:solidFill>
                <a:latin typeface="Times New Roman"/>
                <a:cs typeface="Times New Roman"/>
              </a:rPr>
              <a:t>2021</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 </a:t>
            </a:r>
            <a:r>
              <a:rPr sz="2000" b="1" spc="-160" dirty="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0" dirty="0" smtClean="0">
                <a:solidFill>
                  <a:srgbClr val="FFFF00"/>
                </a:solidFill>
                <a:latin typeface="Times New Roman" panose="02020603050405020304" pitchFamily="18" charset="0"/>
                <a:cs typeface="Times New Roman" panose="02020603050405020304" pitchFamily="18" charset="0"/>
              </a:rPr>
              <a:t>TOÁN </a:t>
            </a:r>
            <a:r>
              <a:rPr lang="en-US" sz="2000" b="1" spc="-21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NSNN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TRÊN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 </a:t>
            </a:r>
            <a:r>
              <a:rPr lang="en-US" sz="2000" b="1" spc="-140" dirty="0" smtClean="0">
                <a:solidFill>
                  <a:srgbClr val="FFFF00"/>
                </a:solidFill>
                <a:latin typeface="Times New Roman" panose="02020603050405020304" pitchFamily="18" charset="0"/>
                <a:cs typeface="Times New Roman" panose="02020603050405020304" pitchFamily="18" charset="0"/>
              </a:rPr>
              <a:t> </a:t>
            </a:r>
            <a:r>
              <a:rPr sz="2000" b="1" spc="-229" dirty="0" smtClean="0">
                <a:solidFill>
                  <a:srgbClr val="FFFF00"/>
                </a:solidFill>
                <a:latin typeface="Times New Roman" panose="02020603050405020304" pitchFamily="18" charset="0"/>
                <a:cs typeface="Times New Roman" panose="02020603050405020304" pitchFamily="18" charset="0"/>
              </a:rPr>
              <a:t>BÀN </a:t>
            </a:r>
            <a:r>
              <a:rPr lang="en-US" sz="2000" b="1" spc="-229" dirty="0" smtClean="0">
                <a:solidFill>
                  <a:srgbClr val="FFFF00"/>
                </a:solidFill>
                <a:latin typeface="Times New Roman" panose="02020603050405020304" pitchFamily="18" charset="0"/>
                <a:cs typeface="Times New Roman" panose="02020603050405020304" pitchFamily="18" charset="0"/>
              </a:rPr>
              <a:t> </a:t>
            </a:r>
            <a:r>
              <a:rPr sz="2000" b="1" spc="-90" dirty="0" smtClean="0">
                <a:solidFill>
                  <a:srgbClr val="FFFF00"/>
                </a:solidFill>
                <a:latin typeface="Times New Roman" panose="02020603050405020304" pitchFamily="18" charset="0"/>
                <a:cs typeface="Times New Roman" panose="02020603050405020304" pitchFamily="18" charset="0"/>
              </a:rPr>
              <a:t>NĂM</a:t>
            </a:r>
            <a:r>
              <a:rPr sz="2000" b="1" spc="30" dirty="0" smtClean="0">
                <a:solidFill>
                  <a:srgbClr val="FFFF00"/>
                </a:solidFill>
                <a:latin typeface="Times New Roman" panose="02020603050405020304" pitchFamily="18" charset="0"/>
                <a:cs typeface="Times New Roman" panose="02020603050405020304" pitchFamily="18" charset="0"/>
              </a:rPr>
              <a:t> </a:t>
            </a:r>
            <a:r>
              <a:rPr lang="vi-VN" sz="2000" b="1" spc="-100" dirty="0" smtClean="0">
                <a:solidFill>
                  <a:srgbClr val="FFFF00"/>
                </a:solidFill>
                <a:latin typeface="Times New Roman" panose="02020603050405020304" pitchFamily="18" charset="0"/>
                <a:cs typeface="Times New Roman" panose="02020603050405020304" pitchFamily="18" charset="0"/>
              </a:rPr>
              <a:t>2021</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3"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782813"/>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19.350</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tỷ</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bằng 95,45%</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dirty="0"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b="1" spc="-5" dirty="0" smtClean="0">
                <a:solidFill>
                  <a:srgbClr val="FFFFFF"/>
                </a:solidFill>
                <a:latin typeface="Times New Roman" panose="02020603050405020304" pitchFamily="18" charset="0"/>
                <a:cs typeface="Times New Roman" panose="02020603050405020304" pitchFamily="18" charset="0"/>
              </a:rPr>
              <a:t>20</a:t>
            </a:r>
            <a:r>
              <a:rPr lang="vi-VN" b="1" spc="-5" dirty="0" smtClean="0">
                <a:solidFill>
                  <a:srgbClr val="FFFFFF"/>
                </a:solidFill>
                <a:latin typeface="Times New Roman" panose="02020603050405020304" pitchFamily="18" charset="0"/>
                <a:cs typeface="Times New Roman" panose="02020603050405020304" pitchFamily="18" charset="0"/>
              </a:rPr>
              <a:t>20</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8244457" cy="504625"/>
          </a:xfrm>
          <a:prstGeom prst="rect">
            <a:avLst/>
          </a:prstGeom>
        </p:spPr>
        <p:txBody>
          <a:bodyPr vert="horz" wrap="square" lIns="0" tIns="12065" rIns="0" bIns="0" rtlCol="0">
            <a:spAutoFit/>
          </a:bodyPr>
          <a:lstStyle/>
          <a:p>
            <a:pPr marL="186055" marR="5080" indent="-173990">
              <a:lnSpc>
                <a:spcPct val="100000"/>
              </a:lnSpc>
              <a:spcBef>
                <a:spcPts val="95"/>
              </a:spcBef>
            </a:pPr>
            <a:r>
              <a:rPr lang="en-US" sz="1600" b="1" spc="-5" dirty="0" err="1" smtClean="0">
                <a:solidFill>
                  <a:srgbClr val="001F5F"/>
                </a:solidFill>
                <a:latin typeface="Arial"/>
                <a:cs typeface="Arial"/>
              </a:rPr>
              <a:t>Ghi</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chú</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một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số</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cụm</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từ</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viết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tắt</a:t>
            </a:r>
            <a:r>
              <a:rPr lang="en-US" sz="1600" b="1" spc="-5" dirty="0" smtClean="0">
                <a:solidFill>
                  <a:srgbClr val="001F5F"/>
                </a:solidFill>
                <a:latin typeface="Arial"/>
                <a:cs typeface="Arial"/>
              </a:rPr>
              <a:t>: </a:t>
            </a:r>
            <a:r>
              <a:rPr sz="1600" spc="-10" dirty="0" smtClean="0">
                <a:solidFill>
                  <a:srgbClr val="001F5F"/>
                </a:solidFill>
                <a:latin typeface="Arial"/>
                <a:cs typeface="Arial"/>
              </a:rPr>
              <a:t>NSN</a:t>
            </a:r>
            <a:r>
              <a:rPr lang="en-US" sz="1600" spc="-10" dirty="0" smtClean="0">
                <a:solidFill>
                  <a:srgbClr val="001F5F"/>
                </a:solidFill>
                <a:latin typeface="Arial"/>
                <a:cs typeface="Arial"/>
              </a:rPr>
              <a:t>N: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nhà</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nước</a:t>
            </a:r>
            <a:r>
              <a:rPr lang="en-US" sz="1600" spc="-10" dirty="0" smtClean="0">
                <a:solidFill>
                  <a:srgbClr val="001F5F"/>
                </a:solidFill>
                <a:latin typeface="Arial"/>
                <a:cs typeface="Arial"/>
              </a:rPr>
              <a:t>; NSTW: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trung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ương</a:t>
            </a:r>
            <a:r>
              <a:rPr lang="en-US" sz="1600" spc="-10" dirty="0" smtClean="0">
                <a:solidFill>
                  <a:srgbClr val="001F5F"/>
                </a:solidFill>
                <a:latin typeface="Arial"/>
                <a:cs typeface="Arial"/>
              </a:rPr>
              <a:t>; XSKT: </a:t>
            </a:r>
            <a:r>
              <a:rPr lang="en-US" sz="1600" spc="-10" dirty="0" err="1" smtClean="0">
                <a:solidFill>
                  <a:srgbClr val="001F5F"/>
                </a:solidFill>
                <a:latin typeface="Arial"/>
                <a:cs typeface="Arial"/>
              </a:rPr>
              <a:t>Xổ</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số</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kiến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thiết</a:t>
            </a:r>
            <a:r>
              <a:rPr lang="en-US" sz="1600" spc="-10" dirty="0" smtClean="0">
                <a:solidFill>
                  <a:srgbClr val="001F5F"/>
                </a:solidFill>
                <a:latin typeface="Arial"/>
                <a:cs typeface="Arial"/>
              </a:rPr>
              <a:t>; SDĐ: </a:t>
            </a:r>
            <a:r>
              <a:rPr lang="en-US" sz="1600" spc="-10" dirty="0" err="1" smtClean="0">
                <a:solidFill>
                  <a:srgbClr val="001F5F"/>
                </a:solidFill>
                <a:latin typeface="Arial"/>
                <a:cs typeface="Arial"/>
              </a:rPr>
              <a:t>Sử</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dụng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đất</a:t>
            </a:r>
            <a:r>
              <a:rPr lang="en-US" sz="1600" spc="-10" dirty="0" smtClean="0">
                <a:solidFill>
                  <a:srgbClr val="001F5F"/>
                </a:solidFill>
                <a:latin typeface="Arial"/>
                <a:cs typeface="Arial"/>
              </a:rPr>
              <a:t>; UTH: </a:t>
            </a:r>
            <a:r>
              <a:rPr lang="en-US" sz="1600" spc="-10" dirty="0" err="1" smtClean="0">
                <a:solidFill>
                  <a:srgbClr val="001F5F"/>
                </a:solidFill>
                <a:latin typeface="Arial"/>
                <a:cs typeface="Arial"/>
              </a:rPr>
              <a:t>ước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thực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hiện</a:t>
            </a:r>
            <a:r>
              <a:rPr lang="en-US" sz="1600" spc="-10" dirty="0" smtClean="0">
                <a:solidFill>
                  <a:srgbClr val="001F5F"/>
                </a:solidFill>
                <a:latin typeface="Arial"/>
                <a:cs typeface="Arial"/>
              </a:rPr>
              <a:t>.</a:t>
            </a:r>
            <a:endParaRPr sz="1600" dirty="0">
              <a:latin typeface="Arial"/>
              <a:cs typeface="Arial"/>
            </a:endParaRPr>
          </a:p>
        </p:txBody>
      </p:sp>
      <p:sp>
        <p:nvSpPr>
          <p:cNvPr id="7" name="object 7"/>
          <p:cNvSpPr/>
          <p:nvPr/>
        </p:nvSpPr>
        <p:spPr>
          <a:xfrm>
            <a:off x="2143108" y="2428868"/>
            <a:ext cx="1305306" cy="3402329"/>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515808" y="3573016"/>
            <a:ext cx="305587"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071670" y="1500174"/>
            <a:ext cx="1308418"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vi-VN" sz="1400" b="1" dirty="0" smtClean="0">
                <a:solidFill>
                  <a:srgbClr val="001F5F"/>
                </a:solidFill>
                <a:latin typeface="Times New Roman"/>
                <a:cs typeface="Times New Roman"/>
              </a:rPr>
              <a:t>3.350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vi-VN" sz="1200" b="1" spc="-60" dirty="0" smtClean="0">
                <a:solidFill>
                  <a:srgbClr val="FFFFFF"/>
                </a:solidFill>
                <a:latin typeface="Arial"/>
                <a:cs typeface="Arial"/>
              </a:rPr>
              <a:t>85</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vi-VN" sz="1200" b="1" spc="-45" dirty="0" smtClean="0">
                <a:solidFill>
                  <a:srgbClr val="001F5F"/>
                </a:solidFill>
                <a:latin typeface="Times New Roman"/>
                <a:cs typeface="Times New Roman"/>
              </a:rPr>
              <a:t>1.430</a:t>
            </a:r>
            <a:endParaRPr sz="1200" dirty="0">
              <a:latin typeface="Times New Roman"/>
              <a:cs typeface="Times New Roman"/>
            </a:endParaRPr>
          </a:p>
        </p:txBody>
      </p:sp>
      <p:sp>
        <p:nvSpPr>
          <p:cNvPr id="17" name="object 17"/>
          <p:cNvSpPr txBox="1"/>
          <p:nvPr/>
        </p:nvSpPr>
        <p:spPr>
          <a:xfrm>
            <a:off x="2143108" y="3143248"/>
            <a:ext cx="1164590" cy="1620315"/>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dirty="0" err="1">
                <a:solidFill>
                  <a:srgbClr val="FFFFFF"/>
                </a:solidFill>
                <a:latin typeface="Times New Roman" panose="02020603050405020304" pitchFamily="18" charset="0"/>
                <a:cs typeface="Times New Roman" panose="02020603050405020304" pitchFamily="18" charset="0"/>
              </a:rPr>
              <a:t>nội</a:t>
            </a:r>
            <a:r>
              <a:rPr sz="1600" b="1" spc="-100" dirty="0">
                <a:solidFill>
                  <a:srgbClr val="FFFFFF"/>
                </a:solidFill>
                <a:latin typeface="Times New Roman" panose="02020603050405020304" pitchFamily="18" charset="0"/>
                <a:cs typeface="Times New Roman" panose="02020603050405020304" pitchFamily="18" charset="0"/>
              </a:rPr>
              <a:t> </a:t>
            </a:r>
            <a:r>
              <a:rPr sz="1600" b="1" spc="-65" dirty="0" err="1"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dirty="0" err="1" smtClean="0">
                <a:solidFill>
                  <a:srgbClr val="FFFFFF"/>
                </a:solidFill>
                <a:latin typeface="Times New Roman" panose="02020603050405020304" pitchFamily="18" charset="0"/>
                <a:cs typeface="Times New Roman" panose="02020603050405020304" pitchFamily="18" charset="0"/>
              </a:rPr>
              <a:t>không</a:t>
            </a:r>
            <a:r>
              <a:rPr sz="1600" b="1" spc="-145" dirty="0" smtClean="0">
                <a:solidFill>
                  <a:srgbClr val="FFFFFF"/>
                </a:solidFill>
                <a:latin typeface="Times New Roman" panose="02020603050405020304" pitchFamily="18" charset="0"/>
                <a:cs typeface="Times New Roman" panose="02020603050405020304" pitchFamily="18" charset="0"/>
              </a:rPr>
              <a:t>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dirty="0" err="1">
                <a:solidFill>
                  <a:srgbClr val="FFFFFF"/>
                </a:solidFill>
                <a:latin typeface="Times New Roman" panose="02020603050405020304" pitchFamily="18" charset="0"/>
                <a:cs typeface="Times New Roman" panose="02020603050405020304" pitchFamily="18" charset="0"/>
              </a:rPr>
              <a:t>và</a:t>
            </a:r>
            <a:r>
              <a:rPr sz="1600" b="1" spc="-245" dirty="0">
                <a:solidFill>
                  <a:srgbClr val="FFFFFF"/>
                </a:solidFill>
                <a:latin typeface="Times New Roman" panose="02020603050405020304" pitchFamily="18" charset="0"/>
                <a:cs typeface="Times New Roman" panose="02020603050405020304" pitchFamily="18" charset="0"/>
              </a:rPr>
              <a:t> </a:t>
            </a:r>
            <a:r>
              <a:rPr sz="1600" b="1" spc="-250" dirty="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vi-VN" sz="2400" b="1" spc="-110" dirty="0" smtClean="0">
                <a:solidFill>
                  <a:srgbClr val="FFFFFF"/>
                </a:solidFill>
                <a:latin typeface="Times New Roman" panose="02020603050405020304" pitchFamily="18" charset="0"/>
                <a:cs typeface="Times New Roman" panose="02020603050405020304" pitchFamily="18" charset="0"/>
              </a:rPr>
              <a:t>14.485</a:t>
            </a:r>
            <a:endParaRPr sz="2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a:solidFill>
                  <a:srgbClr val="FFFFFF"/>
                </a:solidFill>
                <a:latin typeface="Times New Roman" panose="02020603050405020304" pitchFamily="18" charset="0"/>
                <a:cs typeface="Times New Roman" panose="02020603050405020304" pitchFamily="18" charset="0"/>
              </a:rPr>
              <a:t>(</a:t>
            </a:r>
            <a:r>
              <a:rPr sz="1600" b="1" spc="-120" dirty="0" err="1">
                <a:solidFill>
                  <a:srgbClr val="FFFFFF"/>
                </a:solidFill>
                <a:latin typeface="Times New Roman" panose="02020603050405020304" pitchFamily="18" charset="0"/>
                <a:cs typeface="Times New Roman" panose="02020603050405020304" pitchFamily="18" charset="0"/>
              </a:rPr>
              <a:t>Tăng</a:t>
            </a:r>
            <a:r>
              <a:rPr sz="1600" b="1" spc="-130" dirty="0">
                <a:solidFill>
                  <a:srgbClr val="FFFFFF"/>
                </a:solidFill>
                <a:latin typeface="Times New Roman" panose="02020603050405020304" pitchFamily="18" charset="0"/>
                <a:cs typeface="Times New Roman" panose="02020603050405020304" pitchFamily="18" charset="0"/>
              </a:rPr>
              <a:t> </a:t>
            </a:r>
            <a:r>
              <a:rPr lang="en-US" sz="1600" b="1" spc="-114" dirty="0" smtClean="0">
                <a:solidFill>
                  <a:srgbClr val="FFFFFF"/>
                </a:solidFill>
                <a:latin typeface="Times New Roman" panose="02020603050405020304" pitchFamily="18" charset="0"/>
                <a:cs typeface="Times New Roman" panose="02020603050405020304" pitchFamily="18" charset="0"/>
              </a:rPr>
              <a:t>1</a:t>
            </a:r>
            <a:r>
              <a:rPr lang="vi-VN" sz="1600" b="1" spc="-114" dirty="0" smtClean="0">
                <a:solidFill>
                  <a:srgbClr val="FFFFFF"/>
                </a:solidFill>
                <a:latin typeface="Times New Roman" panose="02020603050405020304" pitchFamily="18" charset="0"/>
                <a:cs typeface="Times New Roman" panose="02020603050405020304" pitchFamily="18" charset="0"/>
              </a:rPr>
              <a:t>,76</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sz="1600" b="1" spc="-80" dirty="0" smtClean="0">
                <a:solidFill>
                  <a:srgbClr val="FFFFFF"/>
                </a:solidFill>
                <a:latin typeface="Times New Roman" panose="02020603050405020304" pitchFamily="18" charset="0"/>
                <a:cs typeface="Times New Roman" panose="02020603050405020304" pitchFamily="18" charset="0"/>
              </a:rPr>
              <a:t>20</a:t>
            </a:r>
            <a:r>
              <a:rPr lang="vi-VN" sz="1600" b="1" spc="-80" dirty="0" smtClean="0">
                <a:solidFill>
                  <a:srgbClr val="FFFFFF"/>
                </a:solidFill>
                <a:latin typeface="Times New Roman" panose="02020603050405020304" pitchFamily="18" charset="0"/>
                <a:cs typeface="Times New Roman" panose="02020603050405020304" pitchFamily="18" charset="0"/>
              </a:rPr>
              <a:t>20</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vi-VN" sz="2400" b="1" i="1" spc="-75" dirty="0" smtClean="0">
                <a:solidFill>
                  <a:srgbClr val="001F5F"/>
                </a:solidFill>
                <a:latin typeface="Times New Roman" panose="02020603050405020304" pitchFamily="18" charset="0"/>
                <a:cs typeface="Times New Roman" panose="02020603050405020304" pitchFamily="18" charset="0"/>
              </a:rPr>
              <a:t>1.616,106</a:t>
            </a:r>
            <a:r>
              <a:rPr sz="2400" b="1" i="1" spc="-75" dirty="0"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dirty="0" err="1" smtClean="0">
                <a:solidFill>
                  <a:srgbClr val="001F5F"/>
                </a:solidFill>
                <a:latin typeface="Times New Roman" panose="02020603050405020304" pitchFamily="18" charset="0"/>
                <a:cs typeface="Times New Roman" panose="02020603050405020304" pitchFamily="18" charset="0"/>
              </a:rPr>
              <a:t>ỷ</a:t>
            </a:r>
            <a:r>
              <a:rPr sz="2400" b="1" i="1" spc="-285" dirty="0"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a:t>
            </a:r>
            <a:r>
              <a:rPr lang="vi-VN" sz="2400" dirty="0" smtClean="0">
                <a:solidFill>
                  <a:srgbClr val="FFFFFF"/>
                </a:solidFill>
                <a:latin typeface="Times New Roman"/>
                <a:cs typeface="Times New Roman"/>
              </a:rPr>
              <a:t>14.119</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en-US" b="1" dirty="0" err="1" smtClean="0">
                <a:solidFill>
                  <a:srgbClr val="FFFFFF"/>
                </a:solidFill>
                <a:latin typeface="Times New Roman"/>
                <a:cs typeface="Times New Roman"/>
              </a:rPr>
              <a:t>Khối</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a:t>
            </a:r>
            <a:r>
              <a:rPr lang="vi-VN" b="1" dirty="0" smtClean="0">
                <a:solidFill>
                  <a:srgbClr val="FFFFFF"/>
                </a:solidFill>
                <a:latin typeface="Times New Roman"/>
                <a:cs typeface="Times New Roman"/>
              </a:rPr>
              <a:t>4.116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vi-VN" sz="1600" b="1" spc="-5" dirty="0" smtClean="0">
                <a:solidFill>
                  <a:srgbClr val="FFFFFF"/>
                </a:solidFill>
                <a:latin typeface="Times New Roman"/>
                <a:cs typeface="Times New Roman"/>
              </a:rPr>
              <a:t>29</a:t>
            </a:r>
            <a:r>
              <a:rPr lang="en-US" sz="1600" b="1" spc="-5" dirty="0" smtClean="0">
                <a:solidFill>
                  <a:srgbClr val="FFFFFF"/>
                </a:solidFill>
                <a:latin typeface="Times New Roman"/>
                <a:cs typeface="Times New Roman"/>
              </a:rPr>
              <a:t>,2%)</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Khối</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a:t>
            </a:r>
            <a:r>
              <a:rPr lang="vi-VN" b="1" spc="-5" dirty="0" smtClean="0">
                <a:solidFill>
                  <a:srgbClr val="FFFFFF"/>
                </a:solidFill>
                <a:latin typeface="Times New Roman"/>
                <a:cs typeface="Times New Roman"/>
              </a:rPr>
              <a:t>10.003</a:t>
            </a:r>
            <a:r>
              <a:rPr lang="en-US" b="1" spc="-5" dirty="0" smtClean="0">
                <a:solidFill>
                  <a:srgbClr val="FFFFFF"/>
                </a:solidFill>
                <a:latin typeface="Times New Roman"/>
                <a:cs typeface="Times New Roman"/>
              </a:rPr>
              <a:t> </a:t>
            </a:r>
            <a:r>
              <a:rPr lang="en-US" b="1" spc="-5" dirty="0" err="1">
                <a:solidFill>
                  <a:srgbClr val="FFFFFF"/>
                </a:solidFill>
                <a:latin typeface="Times New Roman"/>
                <a:cs typeface="Times New Roman"/>
              </a:rPr>
              <a:t>tỷ</a:t>
            </a:r>
            <a:r>
              <a:rPr lang="en-US" b="1" spc="-5" dirty="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vi-VN" sz="1600" b="1" dirty="0" smtClean="0">
                <a:solidFill>
                  <a:srgbClr val="FFFFFF"/>
                </a:solidFill>
                <a:latin typeface="Times New Roman"/>
                <a:cs typeface="Times New Roman"/>
              </a:rPr>
              <a:t>70,8</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vi-VN" sz="2200" dirty="0" smtClean="0">
                <a:solidFill>
                  <a:srgbClr val="FF0000"/>
                </a:solidFill>
                <a:latin typeface="Times New Roman"/>
                <a:cs typeface="Times New Roman"/>
              </a:rPr>
              <a:t>4.115,7</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2</a:t>
            </a:r>
            <a:r>
              <a:rPr lang="vi-VN" sz="2200" b="0" dirty="0" smtClean="0">
                <a:solidFill>
                  <a:srgbClr val="000000"/>
                </a:solidFill>
                <a:latin typeface="Times New Roman"/>
                <a:cs typeface="Times New Roman"/>
              </a:rPr>
              <a:t>0,5</a:t>
            </a:r>
            <a:r>
              <a:rPr sz="2200" b="0" dirty="0" smtClean="0">
                <a:solidFill>
                  <a:srgbClr val="000000"/>
                </a:solidFill>
                <a:latin typeface="Times New Roman"/>
                <a:cs typeface="Times New Roman"/>
              </a:rPr>
              <a:t>% </a:t>
            </a:r>
            <a:r>
              <a:rPr sz="2200" b="0" spc="-5" dirty="0">
                <a:solidFill>
                  <a:srgbClr val="000000"/>
                </a:solidFill>
                <a:latin typeface="Times New Roman"/>
                <a:cs typeface="Times New Roman"/>
              </a:rPr>
              <a:t>tổng chi </a:t>
            </a:r>
            <a:r>
              <a:rPr sz="2200" b="0" spc="-10" dirty="0">
                <a:solidFill>
                  <a:srgbClr val="000000"/>
                </a:solidFill>
                <a:latin typeface="Times New Roman"/>
                <a:cs typeface="Times New Roman"/>
              </a:rPr>
              <a:t>cân </a:t>
            </a:r>
            <a:r>
              <a:rPr sz="2200" b="0" dirty="0">
                <a:solidFill>
                  <a:srgbClr val="000000"/>
                </a:solidFill>
                <a:latin typeface="Times New Roman"/>
                <a:cs typeface="Times New Roman"/>
              </a:rPr>
              <a:t>đối </a:t>
            </a:r>
            <a:r>
              <a:rPr sz="2200" b="0" spc="-5" dirty="0">
                <a:solidFill>
                  <a:srgbClr val="000000"/>
                </a:solidFill>
                <a:latin typeface="Times New Roman"/>
                <a:cs typeface="Times New Roman"/>
              </a:rPr>
              <a:t>NSĐP),</a:t>
            </a:r>
            <a:r>
              <a:rPr sz="2200" b="0" spc="135" dirty="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29361" y="2058161"/>
            <a:ext cx="8651875" cy="388543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2783454"/>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 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vi-VN" sz="2000" b="1" dirty="0" smtClean="0">
                <a:solidFill>
                  <a:srgbClr val="7030A0"/>
                </a:solidFill>
                <a:latin typeface="Times New Roman"/>
                <a:cs typeface="Times New Roman"/>
              </a:rPr>
              <a:t>4.034,7</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XDCB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trong</a:t>
            </a:r>
            <a:r>
              <a:rPr lang="en-US" sz="2000" spc="-5" dirty="0" smtClean="0">
                <a:latin typeface="Times New Roman"/>
                <a:cs typeface="Times New Roman"/>
              </a:rPr>
              <a:t> </a:t>
            </a:r>
            <a:r>
              <a:rPr lang="en-US" sz="2000" spc="-5" dirty="0" err="1" smtClean="0">
                <a:latin typeface="Times New Roman"/>
                <a:cs typeface="Times New Roman"/>
              </a:rPr>
              <a:t>nước</a:t>
            </a:r>
            <a:r>
              <a:rPr sz="2000" dirty="0" smtClean="0">
                <a:latin typeface="Times New Roman"/>
                <a:cs typeface="Times New Roman"/>
              </a:rPr>
              <a:t>: </a:t>
            </a:r>
            <a:r>
              <a:rPr lang="vi-VN" sz="2000" b="1" dirty="0" smtClean="0">
                <a:solidFill>
                  <a:srgbClr val="7030A0"/>
                </a:solidFill>
                <a:latin typeface="Times New Roman"/>
                <a:cs typeface="Times New Roman"/>
              </a:rPr>
              <a:t>856</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thu</a:t>
            </a:r>
            <a:r>
              <a:rPr lang="en-US" sz="2000" dirty="0" smtClean="0">
                <a:latin typeface="Times New Roman"/>
                <a:cs typeface="Times New Roman"/>
              </a:rPr>
              <a:t>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vi-VN" sz="2000" b="1" dirty="0" smtClean="0">
                <a:solidFill>
                  <a:srgbClr val="7030A0"/>
                </a:solidFill>
                <a:latin typeface="Times New Roman"/>
                <a:cs typeface="Times New Roman"/>
              </a:rPr>
              <a:t>1.430</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tỷ</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vi-VN" sz="2000" b="1" spc="-5" dirty="0" smtClean="0">
                <a:latin typeface="Times New Roman"/>
                <a:cs typeface="Times New Roman"/>
              </a:rPr>
              <a:t>85</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phí</a:t>
            </a:r>
            <a:r>
              <a:rPr lang="en-US" sz="2000" spc="-5" dirty="0" smtClean="0">
                <a:latin typeface="Times New Roman"/>
                <a:cs typeface="Times New Roman"/>
              </a:rPr>
              <a:t> </a:t>
            </a:r>
            <a:r>
              <a:rPr lang="en-US" sz="2000" spc="-5" dirty="0" err="1" smtClean="0">
                <a:latin typeface="Times New Roman"/>
                <a:cs typeface="Times New Roman"/>
              </a:rPr>
              <a:t>tham</a:t>
            </a:r>
            <a:r>
              <a:rPr lang="en-US" sz="2000" spc="-5" dirty="0" smtClean="0">
                <a:latin typeface="Times New Roman"/>
                <a:cs typeface="Times New Roman"/>
              </a:rPr>
              <a:t> </a:t>
            </a:r>
            <a:r>
              <a:rPr lang="en-US" sz="2000" spc="-5" dirty="0" err="1" smtClean="0">
                <a:latin typeface="Times New Roman"/>
                <a:cs typeface="Times New Roman"/>
              </a:rPr>
              <a:t>quan</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20</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chuyển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tiết</a:t>
            </a:r>
            <a:r>
              <a:rPr lang="en-US" sz="2000" spc="-5" dirty="0" smtClean="0">
                <a:latin typeface="Times New Roman"/>
                <a:cs typeface="Times New Roman"/>
              </a:rPr>
              <a:t> </a:t>
            </a:r>
            <a:r>
              <a:rPr lang="en-US" sz="2000" spc="-5" dirty="0" err="1" smtClean="0">
                <a:latin typeface="Times New Roman"/>
                <a:cs typeface="Times New Roman"/>
              </a:rPr>
              <a:t>kiệm</a:t>
            </a:r>
            <a:r>
              <a:rPr lang="en-US" sz="2000" spc="-5" dirty="0" smtClean="0">
                <a:latin typeface="Times New Roman"/>
                <a:cs typeface="Times New Roman"/>
              </a:rPr>
              <a:t> chi </a:t>
            </a:r>
            <a:r>
              <a:rPr lang="en-US" sz="2000" spc="-5" dirty="0" err="1" smtClean="0">
                <a:latin typeface="Times New Roman"/>
                <a:cs typeface="Times New Roman"/>
              </a:rPr>
              <a:t>và</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735</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mới</a:t>
            </a:r>
            <a:r>
              <a:rPr lang="en-US" sz="2000" spc="-5" dirty="0" smtClean="0">
                <a:latin typeface="Times New Roman"/>
                <a:cs typeface="Times New Roman"/>
              </a:rPr>
              <a:t> </a:t>
            </a:r>
            <a:r>
              <a:rPr lang="en-US" sz="2000" spc="-5" dirty="0" err="1" smtClean="0">
                <a:latin typeface="Times New Roman"/>
                <a:cs typeface="Times New Roman"/>
              </a:rPr>
              <a:t>được</a:t>
            </a:r>
            <a:r>
              <a:rPr lang="en-US" sz="2000" spc="-5" dirty="0" smtClean="0">
                <a:latin typeface="Times New Roman"/>
                <a:cs typeface="Times New Roman"/>
              </a:rPr>
              <a:t>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lại</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57,1</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vi-VN" sz="2000" b="1" dirty="0" smtClean="0">
                <a:solidFill>
                  <a:srgbClr val="7030A0"/>
                </a:solidFill>
                <a:latin typeface="Times New Roman"/>
                <a:cs typeface="Times New Roman"/>
              </a:rPr>
              <a:t>851,6</a:t>
            </a:r>
            <a:r>
              <a:rPr sz="2000" b="1" dirty="0" err="1"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buChar char="*"/>
              <a:tabLst>
                <a:tab pos="205104" algn="l"/>
              </a:tabLst>
            </a:pPr>
            <a:r>
              <a:rPr lang="en-US" sz="2000" spc="-5" dirty="0" smtClean="0">
                <a:latin typeface="Times New Roman"/>
                <a:cs typeface="Times New Roman"/>
              </a:rPr>
              <a:t> 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81</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vi-VN" sz="2000" b="1" dirty="0" smtClean="0">
                <a:solidFill>
                  <a:srgbClr val="FFFFFF"/>
                </a:solidFill>
                <a:latin typeface="Times New Roman" panose="02020603050405020304" pitchFamily="18" charset="0"/>
                <a:cs typeface="Times New Roman" panose="02020603050405020304" pitchFamily="18" charset="0"/>
              </a:rPr>
              <a:t>4.115</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a:t>
            </a:r>
            <a:r>
              <a:rPr lang="vi-VN" sz="2000" b="1" spc="-260" dirty="0" smtClean="0">
                <a:solidFill>
                  <a:srgbClr val="FFFFFF"/>
                </a:solidFill>
                <a:latin typeface="Times New Roman" panose="02020603050405020304" pitchFamily="18" charset="0"/>
                <a:cs typeface="Times New Roman" panose="02020603050405020304" pitchFamily="18" charset="0"/>
              </a:rPr>
              <a:t>1.545</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a:t>
            </a:r>
            <a:r>
              <a:rPr lang="vi-VN" sz="2000" b="1" spc="-220" dirty="0" smtClean="0">
                <a:solidFill>
                  <a:srgbClr val="FFFFFF"/>
                </a:solidFill>
                <a:latin typeface="Times New Roman" panose="02020603050405020304" pitchFamily="18" charset="0"/>
                <a:cs typeface="Times New Roman" panose="02020603050405020304" pitchFamily="18" charset="0"/>
              </a:rPr>
              <a:t>2.570</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2008883"/>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a:solidFill>
                  <a:srgbClr val="FF0000"/>
                </a:solidFill>
                <a:latin typeface="Times New Roman"/>
                <a:cs typeface="Times New Roman"/>
              </a:rPr>
              <a:t>án:</a:t>
            </a:r>
            <a:endParaRPr sz="1600"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vi-VN" sz="1600" b="1" dirty="0" smtClean="0">
                <a:solidFill>
                  <a:srgbClr val="FF0000"/>
                </a:solidFill>
                <a:latin typeface="Times New Roman"/>
                <a:cs typeface="Times New Roman"/>
              </a:rPr>
              <a:t>385</a:t>
            </a:r>
            <a:r>
              <a:rPr lang="en-US" sz="1600" b="1" dirty="0" smtClean="0">
                <a:solidFill>
                  <a:srgbClr val="FF0000"/>
                </a:solidFill>
                <a:latin typeface="Times New Roman"/>
                <a:cs typeface="Times New Roman"/>
              </a:rPr>
              <a:t> </a:t>
            </a:r>
            <a:r>
              <a:rPr sz="1600" b="1" spc="-5" dirty="0" err="1"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vi-VN" sz="1600" b="1" spc="-45" dirty="0" smtClean="0">
                <a:solidFill>
                  <a:srgbClr val="FF0000"/>
                </a:solidFill>
                <a:latin typeface="Times New Roman"/>
                <a:cs typeface="Times New Roman"/>
              </a:rPr>
              <a:t>788,6 </a:t>
            </a:r>
            <a:r>
              <a:rPr sz="1600" b="1" spc="-5" dirty="0" err="1" smtClean="0">
                <a:solidFill>
                  <a:srgbClr val="FF0000"/>
                </a:solidFill>
                <a:latin typeface="Times New Roman"/>
                <a:cs typeface="Times New Roman"/>
              </a:rPr>
              <a:t>tỷ</a:t>
            </a:r>
            <a:r>
              <a:rPr sz="1600" b="1" spc="60"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vi-VN" sz="1600" b="1" dirty="0" smtClean="0">
                <a:solidFill>
                  <a:srgbClr val="FF0000"/>
                </a:solidFill>
                <a:latin typeface="Times New Roman"/>
                <a:cs typeface="Times New Roman"/>
              </a:rPr>
              <a:t>85</a:t>
            </a:r>
            <a:r>
              <a:rPr sz="1600" b="1" dirty="0" smtClean="0">
                <a:solidFill>
                  <a:srgbClr val="FF0000"/>
                </a:solidFill>
                <a:latin typeface="Times New Roman"/>
                <a:cs typeface="Times New Roman"/>
              </a:rPr>
              <a:t> </a:t>
            </a:r>
            <a:r>
              <a:rPr sz="1600" b="1" spc="-5" dirty="0" err="1">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đầu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tư</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vi-VN" sz="1600" spc="-10" dirty="0" smtClean="0">
                <a:solidFill>
                  <a:srgbClr val="FF0000"/>
                </a:solidFill>
                <a:latin typeface="Times New Roman"/>
                <a:cs typeface="Times New Roman"/>
              </a:rPr>
              <a:t>tăng thu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tiết</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kiệm</a:t>
            </a: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và</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khác</a:t>
            </a:r>
            <a:r>
              <a:rPr lang="en-US" sz="1600" spc="-10" dirty="0" smtClean="0">
                <a:solidFill>
                  <a:srgbClr val="FF0000"/>
                </a:solidFill>
                <a:latin typeface="Times New Roman"/>
                <a:cs typeface="Times New Roman"/>
              </a:rPr>
              <a:t>: </a:t>
            </a:r>
            <a:r>
              <a:rPr lang="vi-VN" sz="1600" b="1" spc="-10" dirty="0" smtClean="0">
                <a:solidFill>
                  <a:srgbClr val="FF0000"/>
                </a:solidFill>
                <a:latin typeface="Times New Roman"/>
                <a:cs typeface="Times New Roman"/>
              </a:rPr>
              <a:t>379,5</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a:t>
            </a:r>
            <a:r>
              <a:rPr lang="vi-VN" sz="1600" spc="-10" dirty="0" smtClean="0">
                <a:solidFill>
                  <a:srgbClr val="FF0000"/>
                </a:solidFill>
                <a:latin typeface="Times New Roman"/>
                <a:cs typeface="Times New Roman"/>
              </a:rPr>
              <a:t> </a:t>
            </a:r>
            <a:r>
              <a:rPr lang="vi-VN" sz="1600" b="1" spc="-10" dirty="0" smtClean="0">
                <a:solidFill>
                  <a:srgbClr val="FF0000"/>
                </a:solidFill>
                <a:latin typeface="Times New Roman"/>
                <a:cs typeface="Times New Roman"/>
              </a:rPr>
              <a:t>851,6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en-US" sz="1600" spc="-10" dirty="0" smtClean="0">
                <a:solidFill>
                  <a:srgbClr val="FF0000"/>
                </a:solidFill>
                <a:latin typeface="Times New Roman"/>
                <a:cs typeface="Times New Roman"/>
              </a:rPr>
              <a:t>: </a:t>
            </a:r>
            <a:r>
              <a:rPr lang="vi-VN" sz="1600" b="1" spc="-10" dirty="0" smtClean="0">
                <a:solidFill>
                  <a:srgbClr val="FF0000"/>
                </a:solidFill>
                <a:latin typeface="Times New Roman"/>
                <a:cs typeface="Times New Roman"/>
              </a:rPr>
              <a:t>81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9"/>
            <a:ext cx="4466201" cy="2556826"/>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2228174"/>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vi-VN" sz="1600" b="1" spc="-5" dirty="0" smtClean="0">
                <a:solidFill>
                  <a:srgbClr val="7030A0"/>
                </a:solidFill>
                <a:latin typeface="Times New Roman"/>
                <a:cs typeface="Times New Roman"/>
              </a:rPr>
              <a:t>1.545</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vi-VN" sz="1600" b="1" dirty="0" smtClean="0">
                <a:solidFill>
                  <a:srgbClr val="7030A0"/>
                </a:solidFill>
                <a:latin typeface="Times New Roman"/>
                <a:cs typeface="Times New Roman"/>
              </a:rPr>
              <a:t>471,4 </a:t>
            </a:r>
            <a:r>
              <a:rPr lang="vi-VN" sz="1600" b="1" spc="-5" dirty="0" smtClean="0">
                <a:solidFill>
                  <a:srgbClr val="7030A0"/>
                </a:solidFill>
                <a:latin typeface="Times New Roman"/>
                <a:cs typeface="Times New Roman"/>
              </a:rPr>
              <a:t>tỷ</a:t>
            </a:r>
            <a:r>
              <a:rPr lang="vi-VN" sz="1600" b="1" spc="15"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vi-VN" sz="1600" b="1" spc="-45" dirty="0" smtClean="0">
                <a:solidFill>
                  <a:srgbClr val="7030A0"/>
                </a:solidFill>
                <a:latin typeface="Times New Roman"/>
                <a:cs typeface="Times New Roman"/>
              </a:rPr>
              <a:t>641,4 </a:t>
            </a:r>
            <a:r>
              <a:rPr lang="vi-VN" sz="1600" b="1" spc="-5" dirty="0" smtClean="0">
                <a:solidFill>
                  <a:srgbClr val="7030A0"/>
                </a:solidFill>
                <a:latin typeface="Times New Roman"/>
                <a:cs typeface="Times New Roman"/>
              </a:rPr>
              <a:t>tỷ</a:t>
            </a:r>
            <a:r>
              <a:rPr lang="vi-VN" sz="1600" b="1" spc="6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vi-VN" sz="1600" spc="-10" dirty="0" smtClean="0">
                <a:solidFill>
                  <a:srgbClr val="7030A0"/>
                </a:solidFill>
                <a:latin typeface="Times New Roman"/>
                <a:cs typeface="Times New Roman"/>
              </a:rPr>
              <a:t>tăng thu</a:t>
            </a:r>
            <a:r>
              <a:rPr lang="en-US" sz="1600" spc="-10" dirty="0" smtClean="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chi </a:t>
            </a:r>
            <a:r>
              <a:rPr lang="en-US" sz="1600" spc="-10" dirty="0" err="1">
                <a:solidFill>
                  <a:srgbClr val="7030A0"/>
                </a:solidFill>
                <a:latin typeface="Times New Roman"/>
                <a:cs typeface="Times New Roman"/>
              </a:rPr>
              <a:t>và</a:t>
            </a:r>
            <a:r>
              <a:rPr lang="en-US" sz="1600" spc="-10" dirty="0">
                <a:solidFill>
                  <a:srgbClr val="7030A0"/>
                </a:solidFill>
                <a:latin typeface="Times New Roman"/>
                <a:cs typeface="Times New Roman"/>
              </a:rPr>
              <a:t> </a:t>
            </a:r>
            <a:r>
              <a:rPr lang="en-US" sz="1600" spc="-10" dirty="0" err="1" smtClean="0">
                <a:solidFill>
                  <a:srgbClr val="7030A0"/>
                </a:solidFill>
                <a:latin typeface="Times New Roman"/>
                <a:cs typeface="Times New Roman"/>
              </a:rPr>
              <a:t>khác</a:t>
            </a:r>
            <a:r>
              <a:rPr lang="en-US" sz="1600" spc="-10" dirty="0" smtClean="0">
                <a:solidFill>
                  <a:srgbClr val="7030A0"/>
                </a:solidFill>
                <a:latin typeface="Times New Roman"/>
                <a:cs typeface="Times New Roman"/>
              </a:rPr>
              <a:t>: </a:t>
            </a:r>
            <a:r>
              <a:rPr lang="vi-VN" sz="1600" b="1" spc="-10" dirty="0" smtClean="0">
                <a:solidFill>
                  <a:srgbClr val="7030A0"/>
                </a:solidFill>
                <a:latin typeface="Times New Roman"/>
                <a:cs typeface="Times New Roman"/>
              </a:rPr>
              <a:t>355,1</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mới</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được</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cấp</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lại</a:t>
            </a:r>
            <a:r>
              <a:rPr lang="en-US" sz="1600" spc="-10" dirty="0" smtClean="0">
                <a:solidFill>
                  <a:srgbClr val="7030A0"/>
                </a:solidFill>
                <a:latin typeface="Times New Roman"/>
                <a:cs typeface="Times New Roman"/>
              </a:rPr>
              <a:t>: </a:t>
            </a:r>
            <a:r>
              <a:rPr lang="vi-VN" sz="1600" b="1" spc="-10" dirty="0" smtClean="0">
                <a:solidFill>
                  <a:srgbClr val="7030A0"/>
                </a:solidFill>
                <a:latin typeface="Times New Roman"/>
                <a:cs typeface="Times New Roman"/>
              </a:rPr>
              <a:t>57,1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phí</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tham</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quan</a:t>
            </a:r>
            <a:r>
              <a:rPr lang="en-US" sz="1600" spc="-10" dirty="0" smtClean="0">
                <a:solidFill>
                  <a:srgbClr val="7030A0"/>
                </a:solidFill>
                <a:latin typeface="Times New Roman"/>
                <a:cs typeface="Times New Roman"/>
              </a:rPr>
              <a:t>: </a:t>
            </a:r>
            <a:r>
              <a:rPr lang="vi-VN" sz="1600" b="1" spc="-10" dirty="0" smtClean="0">
                <a:solidFill>
                  <a:srgbClr val="7030A0"/>
                </a:solidFill>
                <a:latin typeface="Times New Roman"/>
                <a:cs typeface="Times New Roman"/>
              </a:rPr>
              <a:t>20</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  </a:t>
            </a:r>
            <a:r>
              <a:rPr lang="vi-VN" sz="2000" b="1" dirty="0" smtClean="0">
                <a:solidFill>
                  <a:srgbClr val="FFFFFF"/>
                </a:solidFill>
                <a:latin typeface="Times New Roman" panose="02020603050405020304" pitchFamily="18" charset="0"/>
                <a:cs typeface="Times New Roman" panose="02020603050405020304" pitchFamily="18" charset="0"/>
              </a:rPr>
              <a:t>12.204</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a:t>
            </a:r>
            <a:r>
              <a:rPr lang="vi-VN" sz="1800" b="1" spc="-235" dirty="0" smtClean="0">
                <a:solidFill>
                  <a:srgbClr val="FFFFFF"/>
                </a:solidFill>
                <a:latin typeface="Times New Roman" panose="02020603050405020304" pitchFamily="18" charset="0"/>
                <a:cs typeface="Times New Roman" panose="02020603050405020304" pitchFamily="18" charset="0"/>
              </a:rPr>
              <a:t>4.497</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a:t>
            </a:r>
            <a:r>
              <a:rPr lang="vi-VN" sz="1800" b="1" spc="-160" dirty="0" smtClean="0">
                <a:latin typeface="Times New Roman" panose="02020603050405020304" pitchFamily="18" charset="0"/>
                <a:cs typeface="Times New Roman" panose="02020603050405020304" pitchFamily="18" charset="0"/>
              </a:rPr>
              <a:t>7.707</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229735" cy="756920"/>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vi-VN" sz="1600" b="1" i="1" dirty="0" smtClean="0">
                <a:solidFill>
                  <a:srgbClr val="0000FF"/>
                </a:solidFill>
                <a:latin typeface="Times New Roman"/>
                <a:cs typeface="Times New Roman"/>
              </a:rPr>
              <a:t>3.301</a:t>
            </a:r>
            <a:r>
              <a:rPr lang="en-US" sz="1600" b="1" i="1" dirty="0" smtClean="0">
                <a:solidFill>
                  <a:srgbClr val="0000FF"/>
                </a:solidFill>
                <a:latin typeface="Times New Roman"/>
                <a:cs typeface="Times New Roman"/>
              </a:rPr>
              <a:t> </a:t>
            </a:r>
            <a:r>
              <a:rPr lang="en-US" sz="1600" b="1" i="1" dirty="0" err="1" smtClean="0">
                <a:solidFill>
                  <a:srgbClr val="0000FF"/>
                </a:solidFill>
                <a:latin typeface="Times New Roman"/>
                <a:cs typeface="Times New Roman"/>
              </a:rPr>
              <a:t>t</a:t>
            </a:r>
            <a:r>
              <a:rPr sz="1600" b="1" i="1" spc="-5" dirty="0" err="1"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a:p>
            <a:pPr marL="131445" indent="-118745">
              <a:lnSpc>
                <a:spcPct val="100000"/>
              </a:lnSpc>
              <a:buChar char="-"/>
              <a:tabLst>
                <a:tab pos="132080" algn="l"/>
                <a:tab pos="2673985" algn="l"/>
              </a:tabLst>
            </a:pPr>
            <a:r>
              <a:rPr sz="1600" i="1" spc="-5" dirty="0" smtClean="0">
                <a:solidFill>
                  <a:srgbClr val="001F5F"/>
                </a:solidFill>
                <a:latin typeface="Times New Roman"/>
                <a:cs typeface="Times New Roman"/>
              </a:rPr>
              <a:t>Chi</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ứng</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dụng</a:t>
            </a:r>
            <a:r>
              <a:rPr lang="en-US" sz="1600" i="1" spc="-5" dirty="0" smtClean="0">
                <a:solidFill>
                  <a:srgbClr val="001F5F"/>
                </a:solidFill>
                <a:latin typeface="Times New Roman"/>
                <a:cs typeface="Times New Roman"/>
              </a:rPr>
              <a:t> </a:t>
            </a:r>
            <a:r>
              <a:rPr sz="1600" i="1" dirty="0" err="1" smtClean="0">
                <a:solidFill>
                  <a:srgbClr val="001F5F"/>
                </a:solidFill>
                <a:latin typeface="Times New Roman"/>
                <a:cs typeface="Times New Roman"/>
              </a:rPr>
              <a:t>khoa</a:t>
            </a:r>
            <a:r>
              <a:rPr sz="1600" i="1" dirty="0" smtClean="0">
                <a:solidFill>
                  <a:srgbClr val="001F5F"/>
                </a:solidFill>
                <a:latin typeface="Times New Roman"/>
                <a:cs typeface="Times New Roman"/>
              </a:rPr>
              <a:t> </a:t>
            </a:r>
            <a:r>
              <a:rPr sz="1600" i="1" dirty="0">
                <a:solidFill>
                  <a:srgbClr val="001F5F"/>
                </a:solidFill>
                <a:latin typeface="Times New Roman"/>
                <a:cs typeface="Times New Roman"/>
              </a:rPr>
              <a:t>học</a:t>
            </a:r>
            <a:r>
              <a:rPr sz="1600" i="1" spc="5" dirty="0">
                <a:solidFill>
                  <a:srgbClr val="001F5F"/>
                </a:solidFill>
                <a:latin typeface="Times New Roman"/>
                <a:cs typeface="Times New Roman"/>
              </a:rPr>
              <a:t> </a:t>
            </a:r>
            <a:r>
              <a:rPr sz="1600" i="1" spc="-5" dirty="0" err="1">
                <a:solidFill>
                  <a:srgbClr val="001F5F"/>
                </a:solidFill>
                <a:latin typeface="Times New Roman"/>
                <a:cs typeface="Times New Roman"/>
              </a:rPr>
              <a:t>công</a:t>
            </a:r>
            <a:r>
              <a:rPr sz="1600" i="1" spc="10" dirty="0">
                <a:solidFill>
                  <a:srgbClr val="001F5F"/>
                </a:solidFill>
                <a:latin typeface="Times New Roman"/>
                <a:cs typeface="Times New Roman"/>
              </a:rPr>
              <a:t> </a:t>
            </a:r>
            <a:r>
              <a:rPr sz="1600" i="1" dirty="0" err="1" smtClean="0">
                <a:solidFill>
                  <a:srgbClr val="001F5F"/>
                </a:solidFill>
                <a:latin typeface="Times New Roman"/>
                <a:cs typeface="Times New Roman"/>
              </a:rPr>
              <a:t>nghệ</a:t>
            </a:r>
            <a:r>
              <a:rPr sz="1600" i="1" dirty="0" smtClean="0">
                <a:solidFill>
                  <a:srgbClr val="001F5F"/>
                </a:solidFill>
                <a:latin typeface="Times New Roman"/>
                <a:cs typeface="Times New Roman"/>
              </a:rPr>
              <a:t>:</a:t>
            </a:r>
            <a:r>
              <a:rPr lang="en-US" sz="1600" i="1" dirty="0" smtClean="0">
                <a:solidFill>
                  <a:srgbClr val="001F5F"/>
                </a:solidFill>
                <a:latin typeface="Times New Roman"/>
                <a:cs typeface="Times New Roman"/>
              </a:rPr>
              <a:t> </a:t>
            </a:r>
            <a:r>
              <a:rPr lang="vi-VN" sz="1600" b="1" i="1" spc="-5" dirty="0" smtClean="0">
                <a:solidFill>
                  <a:srgbClr val="0000FF"/>
                </a:solidFill>
                <a:latin typeface="Times New Roman"/>
                <a:cs typeface="Times New Roman"/>
              </a:rPr>
              <a:t>7,2</a:t>
            </a:r>
            <a:r>
              <a:rPr sz="1600" b="1" i="1" spc="-5" dirty="0" smtClean="0">
                <a:solidFill>
                  <a:srgbClr val="0000FF"/>
                </a:solidFill>
                <a:latin typeface="Times New Roman"/>
                <a:cs typeface="Times New Roman"/>
              </a:rPr>
              <a:t> </a:t>
            </a:r>
            <a:r>
              <a:rPr sz="1600" b="1" i="1" spc="-5" dirty="0">
                <a:solidFill>
                  <a:srgbClr val="0000FF"/>
                </a:solidFill>
                <a:latin typeface="Times New Roman"/>
                <a:cs typeface="Times New Roman"/>
              </a:rPr>
              <a:t>tỷ</a:t>
            </a:r>
            <a:r>
              <a:rPr sz="1600" b="1" i="1" spc="5" dirty="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1" y="2014745"/>
            <a:ext cx="1229230" cy="243656"/>
          </a:xfrm>
          <a:prstGeom prst="rect">
            <a:avLst/>
          </a:prstGeom>
        </p:spPr>
        <p:txBody>
          <a:bodyPr vert="horz" wrap="square" lIns="0" tIns="12700" rIns="0" bIns="0" rtlCol="0">
            <a:spAutoFit/>
          </a:bodyPr>
          <a:lstStyle/>
          <a:p>
            <a:pPr marL="12700">
              <a:lnSpc>
                <a:spcPct val="100000"/>
              </a:lnSpc>
              <a:spcBef>
                <a:spcPts val="100"/>
              </a:spcBef>
            </a:pPr>
            <a:r>
              <a:rPr lang="vi-VN" sz="1500" b="1" spc="-5" dirty="0" smtClean="0">
                <a:solidFill>
                  <a:srgbClr val="CC00CC"/>
                </a:solidFill>
                <a:latin typeface="Times New Roman"/>
                <a:cs typeface="Times New Roman"/>
              </a:rPr>
              <a:t>1.260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vi-VN" sz="1500" b="1" dirty="0" smtClean="0">
                <a:solidFill>
                  <a:srgbClr val="CC00CC"/>
                </a:solidFill>
                <a:latin typeface="Times New Roman"/>
                <a:cs typeface="Times New Roman"/>
              </a:rPr>
              <a:t>34,74</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vi-VN" sz="1800" b="1" spc="-5" dirty="0" smtClean="0">
                <a:solidFill>
                  <a:srgbClr val="FF0000"/>
                </a:solidFill>
                <a:latin typeface="Times New Roman"/>
                <a:cs typeface="Times New Roman"/>
              </a:rPr>
              <a:t>12.204 </a:t>
            </a:r>
            <a:r>
              <a:rPr sz="1800" b="1" spc="-10" dirty="0" err="1" smtClean="0">
                <a:solidFill>
                  <a:srgbClr val="FF0000"/>
                </a:solidFill>
                <a:latin typeface="Times New Roman"/>
                <a:cs typeface="Times New Roman"/>
              </a:rPr>
              <a:t>tỷ</a:t>
            </a:r>
            <a:r>
              <a:rPr sz="1800" b="1" spc="-10" dirty="0" smtClean="0">
                <a:solidFill>
                  <a:srgbClr val="FF0000"/>
                </a:solidFill>
                <a:latin typeface="Times New Roman"/>
                <a:cs typeface="Times New Roman"/>
              </a:rPr>
              <a:t>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vi-VN" dirty="0" smtClean="0">
                <a:latin typeface="Times New Roman"/>
                <a:cs typeface="Times New Roman"/>
              </a:rPr>
              <a:t>60,8</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a:t>
            </a:r>
            <a:r>
              <a:rPr sz="1800" dirty="0" err="1">
                <a:latin typeface="Times New Roman"/>
                <a:cs typeface="Times New Roman"/>
              </a:rPr>
              <a:t>địa</a:t>
            </a:r>
            <a:r>
              <a:rPr sz="1800" dirty="0">
                <a:latin typeface="Times New Roman"/>
                <a:cs typeface="Times New Roman"/>
              </a:rPr>
              <a:t> </a:t>
            </a:r>
            <a:r>
              <a:rPr sz="1800" spc="-5" dirty="0" err="1" smtClean="0">
                <a:latin typeface="Times New Roman"/>
                <a:cs typeface="Times New Roman"/>
              </a:rPr>
              <a:t>phương</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5805264"/>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500034" y="714356"/>
            <a:ext cx="8358246" cy="5307222"/>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a:cs typeface="Times New Roman"/>
              </a:rPr>
              <a:t>* </a:t>
            </a:r>
            <a:r>
              <a:rPr sz="2000" b="1" i="1" dirty="0" smtClean="0">
                <a:solidFill>
                  <a:srgbClr val="FF0000"/>
                </a:solidFill>
                <a:latin typeface="Times New Roman"/>
                <a:cs typeface="Times New Roman"/>
              </a:rPr>
              <a:t>Chi </a:t>
            </a:r>
            <a:r>
              <a:rPr sz="2000" b="1" i="1" spc="-5" dirty="0">
                <a:solidFill>
                  <a:srgbClr val="FF0000"/>
                </a:solidFill>
                <a:latin typeface="Times New Roman"/>
                <a:cs typeface="Times New Roman"/>
              </a:rPr>
              <a:t>các hoạt </a:t>
            </a:r>
            <a:r>
              <a:rPr sz="2000" b="1" i="1" dirty="0">
                <a:solidFill>
                  <a:srgbClr val="FF0000"/>
                </a:solidFill>
                <a:latin typeface="Times New Roman"/>
                <a:cs typeface="Times New Roman"/>
              </a:rPr>
              <a:t>động </a:t>
            </a:r>
            <a:r>
              <a:rPr sz="2000" b="1" i="1" spc="-5" dirty="0">
                <a:solidFill>
                  <a:srgbClr val="FF0000"/>
                </a:solidFill>
                <a:latin typeface="Times New Roman"/>
                <a:cs typeface="Times New Roman"/>
              </a:rPr>
              <a:t>kinh </a:t>
            </a:r>
            <a:r>
              <a:rPr sz="2000" b="1" i="1" spc="-5" dirty="0" err="1">
                <a:solidFill>
                  <a:srgbClr val="FF0000"/>
                </a:solidFill>
                <a:latin typeface="Times New Roman"/>
                <a:cs typeface="Times New Roman"/>
              </a:rPr>
              <a:t>tế</a:t>
            </a:r>
            <a:r>
              <a:rPr sz="2000" b="1" i="1" spc="-5" dirty="0" smtClean="0">
                <a:solidFill>
                  <a:srgbClr val="FF0000"/>
                </a:solidFill>
                <a:latin typeface="Times New Roman"/>
                <a:cs typeface="Times New Roman"/>
              </a:rPr>
              <a:t>:</a:t>
            </a:r>
            <a:r>
              <a:rPr lang="en-US" sz="2000" b="1" i="1" spc="-5" dirty="0" smtClean="0">
                <a:solidFill>
                  <a:srgbClr val="FF0000"/>
                </a:solidFill>
                <a:latin typeface="Times New Roman"/>
                <a:cs typeface="Times New Roman"/>
              </a:rPr>
              <a:t> </a:t>
            </a:r>
            <a:r>
              <a:rPr lang="vi-VN" sz="2000" dirty="0">
                <a:latin typeface="+mj-lt"/>
              </a:rPr>
              <a:t>Dự toán chi 2.190 tỷ đồng, bằng 93,6% so với dự toán năm 2020, phân bổ theo định mức phân bổ ngân </a:t>
            </a:r>
            <a:r>
              <a:rPr lang="vi-VN" sz="2000" dirty="0" smtClean="0">
                <a:latin typeface="+mj-lt"/>
              </a:rPr>
              <a:t>sách</a:t>
            </a:r>
            <a:r>
              <a:rPr lang="nl-NL" sz="2000" dirty="0" smtClean="0">
                <a:latin typeface="+mj-lt"/>
                <a:cs typeface="Times New Roman" panose="02020603050405020304" pitchFamily="18" charset="0"/>
              </a:rPr>
              <a:t>.</a:t>
            </a:r>
            <a:r>
              <a:rPr lang="en-US" sz="2000" dirty="0" smtClean="0">
                <a:latin typeface="+mj-lt"/>
                <a:cs typeface="Times New Roman" panose="02020603050405020304" pitchFamily="18" charset="0"/>
              </a:rPr>
              <a:t> </a:t>
            </a:r>
            <a:r>
              <a:rPr lang="nl-NL" sz="2000" dirty="0" smtClean="0">
                <a:latin typeface="+mj-lt"/>
                <a:cs typeface="Times New Roman" panose="02020603050405020304" pitchFamily="18" charset="0"/>
              </a:rPr>
              <a:t>Đảm </a:t>
            </a:r>
            <a:r>
              <a:rPr lang="nl-NL" sz="2000" dirty="0">
                <a:latin typeface="+mj-lt"/>
                <a:cs typeface="Times New Roman" panose="02020603050405020304" pitchFamily="18" charset="0"/>
              </a:rPr>
              <a:t>bảo các nhiệm vụ chi được tính theo định mức phân bổ ngân sách </a:t>
            </a:r>
            <a:r>
              <a:rPr lang="nl-NL" sz="2000" dirty="0" smtClean="0">
                <a:latin typeface="+mj-lt"/>
                <a:cs typeface="Times New Roman" panose="02020603050405020304" pitchFamily="18" charset="0"/>
              </a:rPr>
              <a:t>và thực </a:t>
            </a:r>
            <a:r>
              <a:rPr lang="nl-NL" sz="2000" dirty="0">
                <a:latin typeface="+mj-lt"/>
                <a:cs typeface="Times New Roman" panose="02020603050405020304" pitchFamily="18" charset="0"/>
              </a:rPr>
              <a:t>hiện các đề án, Nghị quyết của HĐND </a:t>
            </a:r>
            <a:r>
              <a:rPr lang="nl-NL" sz="2000" dirty="0" smtClean="0">
                <a:latin typeface="+mj-lt"/>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vi-VN" sz="2000" dirty="0">
                <a:latin typeface="Times New Roman" panose="02020603050405020304" pitchFamily="18" charset="0"/>
                <a:cs typeface="Times New Roman" panose="02020603050405020304" pitchFamily="18" charset="0"/>
              </a:rPr>
              <a:t>Dự toán chi 1.070,8 tỷ đồng,</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bằng 90% so với dự toán năm 2020, bố trí chi theo định mức phân bổ ngân </a:t>
            </a:r>
            <a:r>
              <a:rPr lang="vi-VN" sz="2000" dirty="0" smtClean="0">
                <a:latin typeface="Times New Roman" panose="02020603050405020304" pitchFamily="18" charset="0"/>
                <a:cs typeface="Times New Roman" panose="02020603050405020304" pitchFamily="18" charset="0"/>
              </a:rPr>
              <a:t>sách, phân </a:t>
            </a:r>
            <a:r>
              <a:rPr lang="vi-VN" sz="2000" dirty="0">
                <a:latin typeface="Times New Roman" panose="02020603050405020304" pitchFamily="18" charset="0"/>
                <a:cs typeface="Times New Roman" panose="02020603050405020304" pitchFamily="18" charset="0"/>
              </a:rPr>
              <a:t>bổ thực hiện các chế độ, chính sách đã được cấp có thẩm quyền ban hành: Hỗ trợ Tết Nguyên đán và ngày 27/7 cho gia đình chính sách; kinh phí trợ cấp hằng tháng cho cán bộ xã nghỉ việc; Trợ cấp thường xuyên cho đối tượng bảo trợ xã hội theo Nghị định 136/2013/NĐ-CP; trợ cấp hằng tháng cho thanh niên xung phong; hỗ trợ tiền điện cho hộ nghèo, hộ chính sách, kinh phí để thực hiện các Nghị quyết của HĐND tỉnh, Đề án của UBND tỉnh như: chương trình thoát nghèo bền vững; chính sách hỗ trợ cho hộ nghèo thuộc gia đình người có công cách mạng, hộ nghèo thuộc diện bảo trợ xã hội theo Nghị quyết của HĐND tỉnh…</a:t>
            </a:r>
            <a:endParaRPr lang="en-US" sz="2000" dirty="0">
              <a:latin typeface="Times New Roman" panose="02020603050405020304" pitchFamily="18" charset="0"/>
              <a:cs typeface="Times New Roman" panose="02020603050405020304" pitchFamily="18" charset="0"/>
            </a:endParaRPr>
          </a:p>
          <a:p>
            <a:pPr algn="just"/>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TotalTime>
  <Words>2565</Words>
  <Application>Microsoft Office PowerPoint</Application>
  <PresentationFormat>On-screen Show (4:3)</PresentationFormat>
  <Paragraphs>130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4.115,7 tỷ đồng (chiếm tỷ trọng 20,5% 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851,6 tỷ đồng.</vt:lpstr>
      <vt:lpstr>IV. KẾ HOẠCH TÀI CHÍNH - NSNN 03 NĂM 2021-2023</vt:lpstr>
      <vt:lpstr>PowerPoint Presentation</vt:lpstr>
      <vt:lpstr>Tình hình vay và trả nợ giai đoạn 2021-2023</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119</cp:revision>
  <dcterms:created xsi:type="dcterms:W3CDTF">2019-11-28T03:11:21Z</dcterms:created>
  <dcterms:modified xsi:type="dcterms:W3CDTF">2020-12-28T01:09:25Z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